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81813" cy="9296400"/>
  <p:embeddedFontLst>
    <p:embeddedFont>
      <p:font typeface="Nunito" panose="020B060402020202020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
      <p:font typeface="Quattrocento Sans" panose="020B0604020202020204" charset="0"/>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96" y="-5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82119" cy="466435"/>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98101" y="0"/>
            <a:ext cx="2982119" cy="466435"/>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52463" y="1162050"/>
            <a:ext cx="5576887"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8182" y="4473893"/>
            <a:ext cx="5505450" cy="3660457"/>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968"/>
            <a:ext cx="2982119" cy="466434"/>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98101" y="8829968"/>
            <a:ext cx="2982119" cy="466434"/>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507810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sldNum" idx="12"/>
          </p:nvPr>
        </p:nvSpPr>
        <p:spPr>
          <a:xfrm>
            <a:off x="3898101" y="8829968"/>
            <a:ext cx="2982119" cy="466434"/>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
        <p:nvSpPr>
          <p:cNvPr id="86" name="Shape 86"/>
          <p:cNvSpPr>
            <a:spLocks noGrp="1" noRot="1" noChangeAspect="1"/>
          </p:cNvSpPr>
          <p:nvPr>
            <p:ph type="sldImg" idx="2"/>
          </p:nvPr>
        </p:nvSpPr>
        <p:spPr>
          <a:xfrm>
            <a:off x="652463" y="1162050"/>
            <a:ext cx="5576887" cy="31384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7" name="Shape 87"/>
          <p:cNvSpPr txBox="1">
            <a:spLocks noGrp="1"/>
          </p:cNvSpPr>
          <p:nvPr>
            <p:ph type="body" idx="1"/>
          </p:nvPr>
        </p:nvSpPr>
        <p:spPr>
          <a:xfrm>
            <a:off x="304800" y="6629400"/>
            <a:ext cx="6172200" cy="2212975"/>
          </a:xfrm>
          <a:prstGeom prst="rect">
            <a:avLst/>
          </a:prstGeom>
          <a:noFill/>
          <a:ln w="9525" cap="flat" cmpd="sng">
            <a:solidFill>
              <a:schemeClr val="dk1"/>
            </a:solidFill>
            <a:prstDash val="solid"/>
            <a:miter lim="800000"/>
            <a:headEnd type="none" w="sm" len="sm"/>
            <a:tailEnd type="none" w="sm" len="sm"/>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Introductions</a:t>
            </a:r>
            <a:endParaRPr sz="1200" b="0" i="0" u="none" strike="noStrike" cap="none">
              <a:solidFill>
                <a:schemeClr val="dk1"/>
              </a:solidFill>
              <a:latin typeface="Calibri"/>
              <a:ea typeface="Calibri"/>
              <a:cs typeface="Calibri"/>
              <a:sym typeface="Calibri"/>
            </a:endParaRPr>
          </a:p>
        </p:txBody>
      </p:sp>
      <p:sp>
        <p:nvSpPr>
          <p:cNvPr id="88" name="Shape 88"/>
          <p:cNvSpPr txBox="1"/>
          <p:nvPr/>
        </p:nvSpPr>
        <p:spPr>
          <a:xfrm>
            <a:off x="304800" y="4267200"/>
            <a:ext cx="6172200" cy="2219325"/>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en-US" sz="1400" b="1" i="0" u="sng" strike="noStrike" cap="none">
                <a:solidFill>
                  <a:schemeClr val="dk1"/>
                </a:solidFill>
                <a:latin typeface="Nunito"/>
                <a:ea typeface="Nunito"/>
                <a:cs typeface="Nunito"/>
                <a:sym typeface="Nunito"/>
              </a:rPr>
              <a:t>Sample C.P.C. Presentation</a:t>
            </a:r>
            <a:r>
              <a:rPr lang="en-US" sz="1400" b="1" i="0" u="none" strike="noStrike" cap="none">
                <a:solidFill>
                  <a:schemeClr val="dk1"/>
                </a:solidFill>
                <a:latin typeface="Nunito"/>
                <a:ea typeface="Nunito"/>
                <a:cs typeface="Nunito"/>
                <a:sym typeface="Nunito"/>
              </a:rPr>
              <a: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Nunito"/>
                <a:ea typeface="Nunito"/>
                <a:cs typeface="Nunito"/>
                <a:sym typeface="Nunito"/>
              </a:rPr>
              <a:t>These slides and notes pages are offered as an example of a presentation that could be given to professionals about what A.A. is and what it is not.  Please feel free to edit and change as your local needs warrant, including changing slide format as well as inserting your own graphics.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Nunito"/>
              <a:ea typeface="Nunito"/>
              <a:cs typeface="Nunito"/>
              <a:sym typeface="Nunito"/>
            </a:endParaRPr>
          </a:p>
          <a:p>
            <a:pPr marL="0" marR="0" lvl="0" indent="0" algn="just"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Nunito"/>
                <a:ea typeface="Nunito"/>
                <a:cs typeface="Nunito"/>
                <a:sym typeface="Nunito"/>
              </a:rPr>
              <a:t>An electronic version of this PowerPoint presentation can be obtained – contact the C.P.C. Coordinator at cpc@aa.org.  </a:t>
            </a:r>
            <a:endParaRPr sz="1400" b="1" i="0" u="none" strike="noStrike" cap="none">
              <a:solidFill>
                <a:schemeClr val="dk1"/>
              </a:solidFill>
              <a:latin typeface="Nunito"/>
              <a:ea typeface="Nunito"/>
              <a:cs typeface="Nunito"/>
              <a:sym typeface="Nunito"/>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sldNum" idx="12"/>
          </p:nvPr>
        </p:nvSpPr>
        <p:spPr>
          <a:xfrm>
            <a:off x="3898101" y="8829968"/>
            <a:ext cx="2982119" cy="466434"/>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
        <p:nvSpPr>
          <p:cNvPr id="151" name="Shape 151"/>
          <p:cNvSpPr>
            <a:spLocks noGrp="1" noRot="1" noChangeAspect="1"/>
          </p:cNvSpPr>
          <p:nvPr>
            <p:ph type="sldImg" idx="2"/>
          </p:nvPr>
        </p:nvSpPr>
        <p:spPr>
          <a:xfrm>
            <a:off x="652463" y="1162050"/>
            <a:ext cx="5576887" cy="31384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2" name="Shape 152"/>
          <p:cNvSpPr txBox="1">
            <a:spLocks noGrp="1"/>
          </p:cNvSpPr>
          <p:nvPr>
            <p:ph type="body" idx="1"/>
          </p:nvPr>
        </p:nvSpPr>
        <p:spPr>
          <a:xfrm>
            <a:off x="533400" y="4416425"/>
            <a:ext cx="5943600" cy="4183063"/>
          </a:xfrm>
          <a:prstGeom prst="rect">
            <a:avLst/>
          </a:prstGeom>
          <a:noFill/>
          <a:ln>
            <a:noFill/>
          </a:ln>
        </p:spPr>
        <p:txBody>
          <a:bodyPr spcFirstLastPara="1" wrap="square" lIns="92425" tIns="46200" rIns="92425" bIns="462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en-US" sz="1600" b="1" i="0" u="none" strike="noStrike" cap="none">
                <a:solidFill>
                  <a:schemeClr val="dk1"/>
                </a:solidFill>
                <a:latin typeface="Nunito"/>
                <a:ea typeface="Nunito"/>
                <a:cs typeface="Nunito"/>
                <a:sym typeface="Nunito"/>
              </a:rPr>
              <a:t>A.A. members help other alcoholics in the spirit of service.  From the basic text of </a:t>
            </a:r>
            <a:r>
              <a:rPr lang="en-US" sz="1600" b="1" i="1" u="none" strike="noStrike" cap="none">
                <a:solidFill>
                  <a:schemeClr val="dk1"/>
                </a:solidFill>
                <a:latin typeface="Nunito"/>
                <a:ea typeface="Nunito"/>
                <a:cs typeface="Nunito"/>
                <a:sym typeface="Nunito"/>
              </a:rPr>
              <a:t>Alcoholics Anonymous</a:t>
            </a:r>
            <a:r>
              <a:rPr lang="en-US" sz="1600" b="1" i="0" u="none" strike="noStrike" cap="none">
                <a:solidFill>
                  <a:schemeClr val="dk1"/>
                </a:solidFill>
                <a:latin typeface="Nunito"/>
                <a:ea typeface="Nunito"/>
                <a:cs typeface="Nunito"/>
                <a:sym typeface="Nunito"/>
              </a:rPr>
              <a:t>:  “Practical experience shows that nothing will so much insure immunity from drinking as intensive work with other alcoholics. It works when other activities fail…”</a:t>
            </a:r>
            <a:endParaRPr sz="12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600" b="1" i="0" u="none" strike="noStrike" cap="none">
              <a:solidFill>
                <a:schemeClr val="dk1"/>
              </a:solidFill>
              <a:latin typeface="Nunito"/>
              <a:ea typeface="Nunito"/>
              <a:cs typeface="Nunito"/>
              <a:sym typeface="Nunito"/>
            </a:endParaRPr>
          </a:p>
          <a:p>
            <a:pPr marL="171450" marR="0" lvl="0" indent="-171450" algn="just" rtl="0">
              <a:lnSpc>
                <a:spcPct val="100000"/>
              </a:lnSpc>
              <a:spcBef>
                <a:spcPts val="0"/>
              </a:spcBef>
              <a:spcAft>
                <a:spcPts val="0"/>
              </a:spcAft>
              <a:buClr>
                <a:schemeClr val="dk1"/>
              </a:buClr>
              <a:buSzPts val="1200"/>
              <a:buFont typeface="Arial"/>
              <a:buChar char="•"/>
            </a:pPr>
            <a:r>
              <a:rPr lang="en-US" sz="1200" b="0" i="1" u="none" strike="noStrike" cap="none">
                <a:solidFill>
                  <a:schemeClr val="dk1"/>
                </a:solidFill>
                <a:latin typeface="Calibri"/>
                <a:ea typeface="Calibri"/>
                <a:cs typeface="Calibri"/>
                <a:sym typeface="Calibri"/>
              </a:rPr>
              <a:t>Bill W. – visiting a patient in hospital bed.</a:t>
            </a:r>
            <a:endParaRPr sz="1200" b="0" i="1" u="none" strike="noStrike" cap="none">
              <a:solidFill>
                <a:schemeClr val="dk1"/>
              </a:solidFill>
              <a:latin typeface="Calibri"/>
              <a:ea typeface="Calibri"/>
              <a:cs typeface="Calibri"/>
              <a:sym typeface="Calibri"/>
            </a:endParaRPr>
          </a:p>
          <a:p>
            <a:pPr marL="171450" marR="0" lvl="0" indent="-171450" algn="just" rtl="0">
              <a:lnSpc>
                <a:spcPct val="100000"/>
              </a:lnSpc>
              <a:spcBef>
                <a:spcPts val="0"/>
              </a:spcBef>
              <a:spcAft>
                <a:spcPts val="0"/>
              </a:spcAft>
              <a:buClr>
                <a:schemeClr val="dk1"/>
              </a:buClr>
              <a:buSzPts val="1200"/>
              <a:buFont typeface="Arial"/>
              <a:buChar char="•"/>
            </a:pPr>
            <a:r>
              <a:rPr lang="en-US" sz="1200" b="0" i="1" u="none" strike="noStrike" cap="none">
                <a:solidFill>
                  <a:schemeClr val="dk1"/>
                </a:solidFill>
                <a:latin typeface="Calibri"/>
                <a:ea typeface="Calibri"/>
                <a:cs typeface="Calibri"/>
                <a:sym typeface="Calibri"/>
              </a:rPr>
              <a:t>Sister Ignatia - She also worked with Dr. Bob at st. Thomas hospital in Akron Ohio, treating the first 5,000 alcoholics in hospital setting for free.</a:t>
            </a:r>
            <a:endParaRPr sz="1600" b="1" i="0" u="none" strike="noStrike" cap="none">
              <a:solidFill>
                <a:schemeClr val="dk1"/>
              </a:solidFill>
              <a:latin typeface="Nunito"/>
              <a:ea typeface="Nunito"/>
              <a:cs typeface="Nunito"/>
              <a:sym typeface="Nunito"/>
            </a:endParaRPr>
          </a:p>
          <a:p>
            <a:pPr marL="0" marR="0" lvl="0" indent="0" algn="l" rtl="0">
              <a:lnSpc>
                <a:spcPct val="100000"/>
              </a:lnSpc>
              <a:spcBef>
                <a:spcPts val="0"/>
              </a:spcBef>
              <a:spcAft>
                <a:spcPts val="0"/>
              </a:spcAft>
              <a:buClr>
                <a:srgbClr val="000000"/>
              </a:buClr>
              <a:buSzPts val="1400"/>
              <a:buFont typeface="Arial"/>
              <a:buNone/>
            </a:pPr>
            <a:endParaRPr sz="1600" b="1" i="0" u="none" strike="noStrike" cap="none">
              <a:solidFill>
                <a:schemeClr val="dk1"/>
              </a:solidFill>
              <a:latin typeface="Nunito"/>
              <a:ea typeface="Nunito"/>
              <a:cs typeface="Nunito"/>
              <a:sym typeface="Nuni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652463" y="1162050"/>
            <a:ext cx="5576887"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Shape 159"/>
          <p:cNvSpPr txBox="1">
            <a:spLocks noGrp="1"/>
          </p:cNvSpPr>
          <p:nvPr>
            <p:ph type="body" idx="1"/>
          </p:nvPr>
        </p:nvSpPr>
        <p:spPr>
          <a:xfrm>
            <a:off x="688182" y="4473893"/>
            <a:ext cx="5505450" cy="3660457"/>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60" name="Shape 160"/>
          <p:cNvSpPr txBox="1">
            <a:spLocks noGrp="1"/>
          </p:cNvSpPr>
          <p:nvPr>
            <p:ph type="sldNum" idx="12"/>
          </p:nvPr>
        </p:nvSpPr>
        <p:spPr>
          <a:xfrm>
            <a:off x="3898101" y="8829968"/>
            <a:ext cx="2982119" cy="466434"/>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652463" y="1162050"/>
            <a:ext cx="5576887"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Shape 167"/>
          <p:cNvSpPr txBox="1">
            <a:spLocks noGrp="1"/>
          </p:cNvSpPr>
          <p:nvPr>
            <p:ph type="body" idx="1"/>
          </p:nvPr>
        </p:nvSpPr>
        <p:spPr>
          <a:xfrm>
            <a:off x="688182" y="4473893"/>
            <a:ext cx="5505450" cy="3660457"/>
          </a:xfrm>
          <a:prstGeom prst="rect">
            <a:avLst/>
          </a:prstGeom>
          <a:noFill/>
          <a:ln>
            <a:noFill/>
          </a:ln>
        </p:spPr>
        <p:txBody>
          <a:bodyPr spcFirstLastPara="1" wrap="square" lIns="92425" tIns="46200" rIns="92425" bIns="46200" anchor="t" anchorCtr="0">
            <a:noAutofit/>
          </a:bodyPr>
          <a:lstStyle/>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74% of members who received some type of treatment or counseling related to their drinking said it played an important part in directing them to A.A. </a:t>
            </a:r>
            <a:endParaRPr sz="12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57% of member said they were referred to A.A. by a counselor, medical or mental health professional</a:t>
            </a:r>
            <a:endParaRPr sz="1200" b="0" i="0" u="none" strike="noStrike" cap="none">
              <a:solidFill>
                <a:schemeClr val="dk1"/>
              </a:solidFill>
              <a:latin typeface="Calibri"/>
              <a:ea typeface="Calibri"/>
              <a:cs typeface="Calibri"/>
              <a:sym typeface="Calibri"/>
            </a:endParaRPr>
          </a:p>
          <a:p>
            <a:pPr marL="171450" marR="0" lvl="0" indent="-9525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68" name="Shape 168"/>
          <p:cNvSpPr txBox="1">
            <a:spLocks noGrp="1"/>
          </p:cNvSpPr>
          <p:nvPr>
            <p:ph type="sldNum" idx="12"/>
          </p:nvPr>
        </p:nvSpPr>
        <p:spPr>
          <a:xfrm>
            <a:off x="3898101" y="8829968"/>
            <a:ext cx="2982119" cy="466434"/>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652463" y="1162050"/>
            <a:ext cx="5576887"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Shape 176"/>
          <p:cNvSpPr txBox="1">
            <a:spLocks noGrp="1"/>
          </p:cNvSpPr>
          <p:nvPr>
            <p:ph type="body" idx="1"/>
          </p:nvPr>
        </p:nvSpPr>
        <p:spPr>
          <a:xfrm>
            <a:off x="688182" y="4473893"/>
            <a:ext cx="5505450" cy="3660457"/>
          </a:xfrm>
          <a:prstGeom prst="rect">
            <a:avLst/>
          </a:prstGeom>
          <a:noFill/>
          <a:ln>
            <a:noFill/>
          </a:ln>
        </p:spPr>
        <p:txBody>
          <a:bodyPr spcFirstLastPara="1" wrap="square" lIns="92425" tIns="46200" rIns="92425" bIns="46200" anchor="t" anchorCtr="0">
            <a:noAutofit/>
          </a:bodyPr>
          <a:lstStyle/>
          <a:p>
            <a:pPr marL="342900" marR="0" lvl="0" indent="-285750" algn="l" rtl="0">
              <a:lnSpc>
                <a:spcPct val="100000"/>
              </a:lnSpc>
              <a:spcBef>
                <a:spcPts val="0"/>
              </a:spcBef>
              <a:spcAft>
                <a:spcPts val="0"/>
              </a:spcAft>
              <a:buClr>
                <a:srgbClr val="000000"/>
              </a:buClr>
              <a:buSzPts val="1400"/>
              <a:buFont typeface="Arial"/>
              <a:buNone/>
            </a:pPr>
            <a:r>
              <a:rPr lang="en-US" sz="1200" b="1" i="0" u="sng" strike="noStrike" cap="none">
                <a:solidFill>
                  <a:schemeClr val="dk1"/>
                </a:solidFill>
                <a:latin typeface="Nunito"/>
                <a:ea typeface="Nunito"/>
                <a:cs typeface="Nunito"/>
                <a:sym typeface="Nunito"/>
              </a:rPr>
              <a:t>How do A.A. members and professionals interact</a:t>
            </a:r>
            <a:r>
              <a:rPr lang="en-US" sz="1200" b="1" i="0" u="none" strike="noStrike" cap="none">
                <a:solidFill>
                  <a:schemeClr val="dk1"/>
                </a:solidFill>
                <a:latin typeface="Nunito"/>
                <a:ea typeface="Nunito"/>
                <a:cs typeface="Nunito"/>
                <a:sym typeface="Nunito"/>
              </a:rPr>
              <a:t>: </a:t>
            </a:r>
            <a:endParaRPr sz="1200" b="0" i="0" u="none" strike="noStrike" cap="none">
              <a:solidFill>
                <a:schemeClr val="dk1"/>
              </a:solidFill>
              <a:latin typeface="Calibri"/>
              <a:ea typeface="Calibri"/>
              <a:cs typeface="Calibri"/>
              <a:sym typeface="Calibri"/>
            </a:endParaRPr>
          </a:p>
          <a:p>
            <a:pPr marL="342900" marR="0" lvl="0" indent="-285750" algn="just" rtl="0">
              <a:lnSpc>
                <a:spcPct val="100000"/>
              </a:lnSpc>
              <a:spcBef>
                <a:spcPts val="0"/>
              </a:spcBef>
              <a:spcAft>
                <a:spcPts val="0"/>
              </a:spcAft>
              <a:buClr>
                <a:schemeClr val="dk1"/>
              </a:buClr>
              <a:buSzPts val="1200"/>
              <a:buFont typeface="Nunito"/>
              <a:buChar char="•"/>
            </a:pPr>
            <a:r>
              <a:rPr lang="en-US" sz="1200" b="1" i="0" u="none" strike="noStrike" cap="none">
                <a:solidFill>
                  <a:schemeClr val="dk1"/>
                </a:solidFill>
                <a:latin typeface="Nunito"/>
                <a:ea typeface="Nunito"/>
                <a:cs typeface="Nunito"/>
                <a:sym typeface="Nunito"/>
              </a:rPr>
              <a:t>A referral from a professional may provide the motivation an individual needs to seek help.</a:t>
            </a:r>
            <a:endParaRPr sz="1200" b="0" i="0" u="none" strike="noStrike" cap="none">
              <a:solidFill>
                <a:schemeClr val="dk1"/>
              </a:solidFill>
              <a:latin typeface="Calibri"/>
              <a:ea typeface="Calibri"/>
              <a:cs typeface="Calibri"/>
              <a:sym typeface="Calibri"/>
            </a:endParaRPr>
          </a:p>
          <a:p>
            <a:pPr marL="342900" marR="0" lvl="0" indent="-285750" algn="just" rtl="0">
              <a:lnSpc>
                <a:spcPct val="100000"/>
              </a:lnSpc>
              <a:spcBef>
                <a:spcPts val="0"/>
              </a:spcBef>
              <a:spcAft>
                <a:spcPts val="0"/>
              </a:spcAft>
              <a:buClr>
                <a:schemeClr val="dk1"/>
              </a:buClr>
              <a:buSzPts val="1200"/>
              <a:buFont typeface="Nunito"/>
              <a:buChar char="•"/>
            </a:pPr>
            <a:r>
              <a:rPr lang="en-US" sz="1200" b="1" i="0" u="none" strike="noStrike" cap="none">
                <a:solidFill>
                  <a:schemeClr val="dk1"/>
                </a:solidFill>
                <a:latin typeface="Nunito"/>
                <a:ea typeface="Nunito"/>
                <a:cs typeface="Nunito"/>
                <a:sym typeface="Nunito"/>
              </a:rPr>
              <a:t>A.A. members provide a support network, meetings and practical experience for those who want to stop drinking and stay sober.  </a:t>
            </a:r>
            <a:endParaRPr sz="1200" b="0" i="0" u="none" strike="noStrike" cap="none">
              <a:solidFill>
                <a:schemeClr val="dk1"/>
              </a:solidFill>
              <a:latin typeface="Calibri"/>
              <a:ea typeface="Calibri"/>
              <a:cs typeface="Calibri"/>
              <a:sym typeface="Calibri"/>
            </a:endParaRPr>
          </a:p>
          <a:p>
            <a:pPr marL="342900" marR="0" lvl="0" indent="-285750" algn="just" rtl="0">
              <a:lnSpc>
                <a:spcPct val="100000"/>
              </a:lnSpc>
              <a:spcBef>
                <a:spcPts val="0"/>
              </a:spcBef>
              <a:spcAft>
                <a:spcPts val="0"/>
              </a:spcAft>
              <a:buClr>
                <a:schemeClr val="dk1"/>
              </a:buClr>
              <a:buSzPts val="1200"/>
              <a:buFont typeface="Nunito"/>
              <a:buChar char="•"/>
            </a:pPr>
            <a:r>
              <a:rPr lang="en-US" sz="1200" b="1" i="0" u="none" strike="noStrike" cap="none">
                <a:solidFill>
                  <a:schemeClr val="dk1"/>
                </a:solidFill>
                <a:latin typeface="Nunito"/>
                <a:ea typeface="Nunito"/>
                <a:cs typeface="Nunito"/>
                <a:sym typeface="Nunito"/>
              </a:rPr>
              <a:t>A.A. members are available in your community to offer help to your alcoholic clients or patients. </a:t>
            </a:r>
            <a:endParaRPr sz="1200" b="0" i="0" u="none" strike="noStrike" cap="none">
              <a:solidFill>
                <a:schemeClr val="dk1"/>
              </a:solidFill>
              <a:latin typeface="Calibri"/>
              <a:ea typeface="Calibri"/>
              <a:cs typeface="Calibri"/>
              <a:sym typeface="Calibri"/>
            </a:endParaRPr>
          </a:p>
          <a:p>
            <a:pPr marL="342900" marR="0" lvl="0" indent="-285750" algn="just" rtl="0">
              <a:lnSpc>
                <a:spcPct val="100000"/>
              </a:lnSpc>
              <a:spcBef>
                <a:spcPts val="0"/>
              </a:spcBef>
              <a:spcAft>
                <a:spcPts val="0"/>
              </a:spcAft>
              <a:buClr>
                <a:schemeClr val="dk1"/>
              </a:buClr>
              <a:buSzPts val="1200"/>
              <a:buFont typeface="Nunito"/>
              <a:buChar char="•"/>
            </a:pPr>
            <a:r>
              <a:rPr lang="en-US" sz="1200" b="1" i="0" u="none" strike="noStrike" cap="none">
                <a:solidFill>
                  <a:schemeClr val="dk1"/>
                </a:solidFill>
                <a:latin typeface="Nunito"/>
                <a:ea typeface="Nunito"/>
                <a:cs typeface="Nunito"/>
                <a:sym typeface="Nunito"/>
              </a:rPr>
              <a:t>Informational meetings or presentations can also be arranged for any professionals who have an interest in learning more about what A.A. is and what it is not.</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77" name="Shape 177"/>
          <p:cNvSpPr txBox="1">
            <a:spLocks noGrp="1"/>
          </p:cNvSpPr>
          <p:nvPr>
            <p:ph type="sldNum" idx="12"/>
          </p:nvPr>
        </p:nvSpPr>
        <p:spPr>
          <a:xfrm>
            <a:off x="3898101" y="8829968"/>
            <a:ext cx="2982119" cy="466434"/>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652463" y="1162050"/>
            <a:ext cx="5576887"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Shape 184"/>
          <p:cNvSpPr txBox="1">
            <a:spLocks noGrp="1"/>
          </p:cNvSpPr>
          <p:nvPr>
            <p:ph type="body" idx="1"/>
          </p:nvPr>
        </p:nvSpPr>
        <p:spPr>
          <a:xfrm>
            <a:off x="688182" y="4473893"/>
            <a:ext cx="5505450" cy="3660457"/>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85" name="Shape 185"/>
          <p:cNvSpPr txBox="1">
            <a:spLocks noGrp="1"/>
          </p:cNvSpPr>
          <p:nvPr>
            <p:ph type="sldNum" idx="12"/>
          </p:nvPr>
        </p:nvSpPr>
        <p:spPr>
          <a:xfrm>
            <a:off x="3898101" y="8829968"/>
            <a:ext cx="2982119" cy="466434"/>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8182" y="4473893"/>
            <a:ext cx="5505450" cy="366045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91" name="Shape 191"/>
          <p:cNvSpPr>
            <a:spLocks noGrp="1" noRot="1" noChangeAspect="1"/>
          </p:cNvSpPr>
          <p:nvPr>
            <p:ph type="sldImg" idx="2"/>
          </p:nvPr>
        </p:nvSpPr>
        <p:spPr>
          <a:xfrm>
            <a:off x="652463" y="1162050"/>
            <a:ext cx="5576887"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652463" y="1162050"/>
            <a:ext cx="5576887"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Shape 197"/>
          <p:cNvSpPr txBox="1">
            <a:spLocks noGrp="1"/>
          </p:cNvSpPr>
          <p:nvPr>
            <p:ph type="body" idx="1"/>
          </p:nvPr>
        </p:nvSpPr>
        <p:spPr>
          <a:xfrm>
            <a:off x="688182" y="4473893"/>
            <a:ext cx="5505450" cy="3660457"/>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For ED patients getting released prior to A.A. visit, be sure to ask patient for a phone number where they can be reached after they are discharged. This way, AA Volunteers can reach patient after they were discharged.  </a:t>
            </a:r>
            <a:endParaRPr sz="1200" b="0" i="0" u="none" strike="noStrike" cap="none">
              <a:solidFill>
                <a:schemeClr val="dk1"/>
              </a:solidFill>
              <a:latin typeface="Calibri"/>
              <a:ea typeface="Calibri"/>
              <a:cs typeface="Calibri"/>
              <a:sym typeface="Calibri"/>
            </a:endParaRPr>
          </a:p>
        </p:txBody>
      </p:sp>
      <p:sp>
        <p:nvSpPr>
          <p:cNvPr id="198" name="Shape 198"/>
          <p:cNvSpPr txBox="1">
            <a:spLocks noGrp="1"/>
          </p:cNvSpPr>
          <p:nvPr>
            <p:ph type="sldNum" idx="12"/>
          </p:nvPr>
        </p:nvSpPr>
        <p:spPr>
          <a:xfrm>
            <a:off x="3898101" y="8829968"/>
            <a:ext cx="2982119" cy="466434"/>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88182" y="4473893"/>
            <a:ext cx="5505450" cy="366045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30" name="Shape 230"/>
          <p:cNvSpPr>
            <a:spLocks noGrp="1" noRot="1" noChangeAspect="1"/>
          </p:cNvSpPr>
          <p:nvPr>
            <p:ph type="sldImg" idx="2"/>
          </p:nvPr>
        </p:nvSpPr>
        <p:spPr>
          <a:xfrm>
            <a:off x="652463" y="1162050"/>
            <a:ext cx="5576887"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652463" y="1162050"/>
            <a:ext cx="5576887"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Shape 236"/>
          <p:cNvSpPr txBox="1">
            <a:spLocks noGrp="1"/>
          </p:cNvSpPr>
          <p:nvPr>
            <p:ph type="body" idx="1"/>
          </p:nvPr>
        </p:nvSpPr>
        <p:spPr>
          <a:xfrm>
            <a:off x="688182" y="4473893"/>
            <a:ext cx="5505450" cy="3660457"/>
          </a:xfrm>
          <a:prstGeom prst="rect">
            <a:avLst/>
          </a:prstGeom>
          <a:noFill/>
          <a:ln>
            <a:noFill/>
          </a:ln>
        </p:spPr>
        <p:txBody>
          <a:bodyPr spcFirstLastPara="1" wrap="square" lIns="92425" tIns="46200" rIns="92425" bIns="46200" anchor="t" anchorCtr="0">
            <a:noAutofit/>
          </a:bodyPr>
          <a:lstStyle/>
          <a:p>
            <a:pPr marL="0" marR="0" lvl="0" indent="0" algn="l" rtl="0">
              <a:lnSpc>
                <a:spcPct val="120000"/>
              </a:lnSpc>
              <a:spcBef>
                <a:spcPts val="0"/>
              </a:spcBef>
              <a:spcAft>
                <a:spcPts val="0"/>
              </a:spcAft>
              <a:buClr>
                <a:srgbClr val="ED7D31"/>
              </a:buClr>
              <a:buSzPts val="1200"/>
              <a:buFont typeface="Quattrocento Sans"/>
              <a:buNone/>
            </a:pPr>
            <a:r>
              <a:rPr lang="en-US" sz="1200" b="0" i="0" u="none" strike="noStrike" cap="none">
                <a:solidFill>
                  <a:srgbClr val="3A3838"/>
                </a:solidFill>
                <a:latin typeface="Quattrocento Sans"/>
                <a:ea typeface="Quattrocento Sans"/>
                <a:cs typeface="Quattrocento Sans"/>
                <a:sym typeface="Quattrocento Sans"/>
              </a:rPr>
              <a:t>We are available to meet with any hospital professionals interested in learning more about Alcoholics Anonymous and how A.A. might help their patients with a drinking problem. We meet with social workers, doctors, nurses, councilors, ER teams, residents, medical students, patient coordinators, and more. Meetings are typically one hour with two to three A.A. members sharing what A.A. is and how it works and how their recovery from alcoholism was helped by medical professionals. We also explain the peer support program process and answer questions. We receive highly positive feedback from staff that attend these meetings. Meeting alcoholics in recovery seems to boost the morale of care takers working with such a difficult demographic of patients. The main objective of these training sessions is to help medical staff feel more comfortable talking to patients about their drinking and to recommend an A.A. peer support visit during their hospitalization.  </a:t>
            </a:r>
            <a:endParaRPr sz="1200" b="0" i="0" u="none" strike="noStrike" cap="none">
              <a:solidFill>
                <a:schemeClr val="dk1"/>
              </a:solidFill>
              <a:latin typeface="Calibri"/>
              <a:ea typeface="Calibri"/>
              <a:cs typeface="Calibri"/>
              <a:sym typeface="Calibri"/>
            </a:endParaRPr>
          </a:p>
          <a:p>
            <a:pPr marL="0" marR="0" lvl="0" indent="0" algn="l" rtl="0">
              <a:lnSpc>
                <a:spcPct val="120000"/>
              </a:lnSpc>
              <a:spcBef>
                <a:spcPts val="1200"/>
              </a:spcBef>
              <a:spcAft>
                <a:spcPts val="0"/>
              </a:spcAft>
              <a:buClr>
                <a:srgbClr val="ED7D31"/>
              </a:buClr>
              <a:buSzPts val="1200"/>
              <a:buFont typeface="Calibri"/>
              <a:buNone/>
            </a:pPr>
            <a:endParaRPr sz="1200" b="0" i="0" u="none" strike="noStrike" cap="none">
              <a:solidFill>
                <a:srgbClr val="3A3838"/>
              </a:solidFill>
              <a:latin typeface="Quattrocento Sans"/>
              <a:ea typeface="Quattrocento Sans"/>
              <a:cs typeface="Quattrocento Sans"/>
              <a:sym typeface="Quattrocento Sans"/>
            </a:endParaRPr>
          </a:p>
          <a:p>
            <a:pPr marL="0" marR="0" lvl="0" indent="0" algn="l" rtl="0">
              <a:lnSpc>
                <a:spcPct val="100000"/>
              </a:lnSpc>
              <a:spcBef>
                <a:spcPts val="120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37" name="Shape 237"/>
          <p:cNvSpPr txBox="1">
            <a:spLocks noGrp="1"/>
          </p:cNvSpPr>
          <p:nvPr>
            <p:ph type="sldNum" idx="12"/>
          </p:nvPr>
        </p:nvSpPr>
        <p:spPr>
          <a:xfrm>
            <a:off x="3898101" y="8829968"/>
            <a:ext cx="2982119" cy="466434"/>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652463" y="1162050"/>
            <a:ext cx="5576887"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Shape 243"/>
          <p:cNvSpPr txBox="1">
            <a:spLocks noGrp="1"/>
          </p:cNvSpPr>
          <p:nvPr>
            <p:ph type="body" idx="1"/>
          </p:nvPr>
        </p:nvSpPr>
        <p:spPr>
          <a:xfrm>
            <a:off x="688182" y="4473893"/>
            <a:ext cx="5505450" cy="3660457"/>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44" name="Shape 244"/>
          <p:cNvSpPr txBox="1">
            <a:spLocks noGrp="1"/>
          </p:cNvSpPr>
          <p:nvPr>
            <p:ph type="sldNum" idx="12"/>
          </p:nvPr>
        </p:nvSpPr>
        <p:spPr>
          <a:xfrm>
            <a:off x="3898101" y="8829968"/>
            <a:ext cx="2982119" cy="466434"/>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8182" y="4473893"/>
            <a:ext cx="5505450" cy="366045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95" name="Shape 95"/>
          <p:cNvSpPr>
            <a:spLocks noGrp="1" noRot="1" noChangeAspect="1"/>
          </p:cNvSpPr>
          <p:nvPr>
            <p:ph type="sldImg" idx="2"/>
          </p:nvPr>
        </p:nvSpPr>
        <p:spPr>
          <a:xfrm>
            <a:off x="652463" y="1162050"/>
            <a:ext cx="5576887"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txBox="1">
            <a:spLocks noGrp="1"/>
          </p:cNvSpPr>
          <p:nvPr>
            <p:ph type="sldNum" idx="12"/>
          </p:nvPr>
        </p:nvSpPr>
        <p:spPr>
          <a:xfrm>
            <a:off x="3898101" y="8829968"/>
            <a:ext cx="2982119" cy="466434"/>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
        <p:nvSpPr>
          <p:cNvPr id="250" name="Shape 250"/>
          <p:cNvSpPr>
            <a:spLocks noGrp="1" noRot="1" noChangeAspect="1"/>
          </p:cNvSpPr>
          <p:nvPr>
            <p:ph type="sldImg" idx="2"/>
          </p:nvPr>
        </p:nvSpPr>
        <p:spPr>
          <a:xfrm>
            <a:off x="652463" y="1162050"/>
            <a:ext cx="5576887" cy="31384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1" name="Shape 251"/>
          <p:cNvSpPr txBox="1">
            <a:spLocks noGrp="1"/>
          </p:cNvSpPr>
          <p:nvPr>
            <p:ph type="body" idx="1"/>
          </p:nvPr>
        </p:nvSpPr>
        <p:spPr>
          <a:xfrm>
            <a:off x="228600" y="4416425"/>
            <a:ext cx="6400800" cy="4575175"/>
          </a:xfrm>
          <a:prstGeom prst="rect">
            <a:avLst/>
          </a:prstGeom>
          <a:noFill/>
          <a:ln>
            <a:noFill/>
          </a:ln>
        </p:spPr>
        <p:txBody>
          <a:bodyPr spcFirstLastPara="1" wrap="square" lIns="92425" tIns="46200" rIns="92425" bIns="46200" anchor="t" anchorCtr="0">
            <a:noAutofit/>
          </a:bodyPr>
          <a:lstStyle/>
          <a:p>
            <a:pPr marL="342900" marR="0" lvl="0" indent="-342900" algn="l" rtl="0">
              <a:lnSpc>
                <a:spcPct val="100000"/>
              </a:lnSpc>
              <a:spcBef>
                <a:spcPts val="0"/>
              </a:spcBef>
              <a:spcAft>
                <a:spcPts val="0"/>
              </a:spcAft>
              <a:buClr>
                <a:srgbClr val="000000"/>
              </a:buClr>
              <a:buSzPts val="1400"/>
              <a:buFont typeface="Arial"/>
              <a:buNone/>
            </a:pPr>
            <a:r>
              <a:rPr lang="en-US" sz="1600" b="1" i="0" u="none" strike="noStrike" cap="none">
                <a:solidFill>
                  <a:schemeClr val="dk1"/>
                </a:solidFill>
                <a:latin typeface="Nunito"/>
                <a:ea typeface="Nunito"/>
                <a:cs typeface="Nunito"/>
                <a:sym typeface="Nunito"/>
              </a:rPr>
              <a:t>	</a:t>
            </a:r>
            <a:r>
              <a:rPr lang="en-US" sz="1600" b="1" i="0" u="sng" strike="noStrike" cap="none">
                <a:solidFill>
                  <a:schemeClr val="dk1"/>
                </a:solidFill>
                <a:latin typeface="Nunito"/>
                <a:ea typeface="Nunito"/>
                <a:cs typeface="Nunito"/>
                <a:sym typeface="Nunito"/>
              </a:rPr>
              <a:t>Here are some suggestions on how professionals can get more information about A.A.</a:t>
            </a:r>
            <a:r>
              <a:rPr lang="en-US" sz="1600" b="1" i="0" u="none" strike="noStrike" cap="none">
                <a:solidFill>
                  <a:schemeClr val="dk1"/>
                </a:solidFill>
                <a:latin typeface="Nunito"/>
                <a:ea typeface="Nunito"/>
                <a:cs typeface="Nunito"/>
                <a:sym typeface="Nunito"/>
              </a:rPr>
              <a:t>: </a:t>
            </a:r>
            <a:endParaRPr sz="1200" b="0" i="0" u="none" strike="noStrike" cap="none">
              <a:solidFill>
                <a:schemeClr val="dk1"/>
              </a:solidFill>
              <a:latin typeface="Calibri"/>
              <a:ea typeface="Calibri"/>
              <a:cs typeface="Calibri"/>
              <a:sym typeface="Calibri"/>
            </a:endParaRPr>
          </a:p>
          <a:p>
            <a:pPr marL="342900" marR="0" lvl="0" indent="-342900" algn="just" rtl="0">
              <a:lnSpc>
                <a:spcPct val="100000"/>
              </a:lnSpc>
              <a:spcBef>
                <a:spcPts val="0"/>
              </a:spcBef>
              <a:spcAft>
                <a:spcPts val="0"/>
              </a:spcAft>
              <a:buClr>
                <a:schemeClr val="dk1"/>
              </a:buClr>
              <a:buSzPts val="1600"/>
              <a:buFont typeface="Nunito"/>
              <a:buChar char="•"/>
            </a:pPr>
            <a:r>
              <a:rPr lang="en-US" sz="1600" b="1" i="0" u="none" strike="noStrike" cap="none">
                <a:solidFill>
                  <a:schemeClr val="dk1"/>
                </a:solidFill>
                <a:latin typeface="Nunito"/>
                <a:ea typeface="Nunito"/>
                <a:cs typeface="Nunito"/>
                <a:sym typeface="Nunito"/>
              </a:rPr>
              <a:t>Maintain a contact with the local A.A. community.</a:t>
            </a:r>
            <a:endParaRPr sz="1200" b="0" i="0" u="none" strike="noStrike" cap="none">
              <a:solidFill>
                <a:schemeClr val="dk1"/>
              </a:solidFill>
              <a:latin typeface="Calibri"/>
              <a:ea typeface="Calibri"/>
              <a:cs typeface="Calibri"/>
              <a:sym typeface="Calibri"/>
            </a:endParaRPr>
          </a:p>
          <a:p>
            <a:pPr marL="342900" marR="0" lvl="0" indent="-342900" algn="just" rtl="0">
              <a:lnSpc>
                <a:spcPct val="100000"/>
              </a:lnSpc>
              <a:spcBef>
                <a:spcPts val="0"/>
              </a:spcBef>
              <a:spcAft>
                <a:spcPts val="0"/>
              </a:spcAft>
              <a:buClr>
                <a:schemeClr val="dk1"/>
              </a:buClr>
              <a:buSzPts val="1600"/>
              <a:buFont typeface="Nunito"/>
              <a:buChar char="•"/>
            </a:pPr>
            <a:r>
              <a:rPr lang="en-US" sz="1600" b="1" i="0" u="none" strike="noStrike" cap="none">
                <a:solidFill>
                  <a:schemeClr val="dk1"/>
                </a:solidFill>
                <a:latin typeface="Nunito"/>
                <a:ea typeface="Nunito"/>
                <a:cs typeface="Nunito"/>
                <a:sym typeface="Nunito"/>
              </a:rPr>
              <a:t>Contact a local central office or intergroup for </a:t>
            </a:r>
            <a:r>
              <a:rPr lang="en-US" sz="1600" b="1" i="1" u="none" strike="noStrike" cap="none">
                <a:solidFill>
                  <a:schemeClr val="dk1"/>
                </a:solidFill>
                <a:latin typeface="Nunito"/>
                <a:ea typeface="Nunito"/>
                <a:cs typeface="Nunito"/>
                <a:sym typeface="Nunito"/>
              </a:rPr>
              <a:t>open</a:t>
            </a:r>
            <a:r>
              <a:rPr lang="en-US" sz="1600" b="1" i="0" u="none" strike="noStrike" cap="none">
                <a:solidFill>
                  <a:schemeClr val="dk1"/>
                </a:solidFill>
                <a:latin typeface="Nunito"/>
                <a:ea typeface="Nunito"/>
                <a:cs typeface="Nunito"/>
                <a:sym typeface="Nunito"/>
              </a:rPr>
              <a:t> A.A. meeting information.</a:t>
            </a:r>
            <a:endParaRPr sz="1200" b="0" i="0" u="none" strike="noStrike" cap="none">
              <a:solidFill>
                <a:schemeClr val="dk1"/>
              </a:solidFill>
              <a:latin typeface="Calibri"/>
              <a:ea typeface="Calibri"/>
              <a:cs typeface="Calibri"/>
              <a:sym typeface="Calibri"/>
            </a:endParaRPr>
          </a:p>
          <a:p>
            <a:pPr marL="342900" marR="0" lvl="0" indent="-342900" algn="just" rtl="0">
              <a:lnSpc>
                <a:spcPct val="100000"/>
              </a:lnSpc>
              <a:spcBef>
                <a:spcPts val="0"/>
              </a:spcBef>
              <a:spcAft>
                <a:spcPts val="0"/>
              </a:spcAft>
              <a:buClr>
                <a:schemeClr val="dk1"/>
              </a:buClr>
              <a:buSzPts val="1600"/>
              <a:buFont typeface="Nunito"/>
              <a:buChar char="•"/>
            </a:pPr>
            <a:r>
              <a:rPr lang="en-US" sz="1600" b="1" i="0" u="none" strike="noStrike" cap="none">
                <a:solidFill>
                  <a:schemeClr val="dk1"/>
                </a:solidFill>
                <a:latin typeface="Nunito"/>
                <a:ea typeface="Nunito"/>
                <a:cs typeface="Nunito"/>
                <a:sym typeface="Nunito"/>
              </a:rPr>
              <a:t>Observe </a:t>
            </a:r>
            <a:r>
              <a:rPr lang="en-US" sz="1600" b="1" i="1" u="none" strike="noStrike" cap="none">
                <a:solidFill>
                  <a:schemeClr val="dk1"/>
                </a:solidFill>
                <a:latin typeface="Nunito"/>
                <a:ea typeface="Nunito"/>
                <a:cs typeface="Nunito"/>
                <a:sym typeface="Nunito"/>
              </a:rPr>
              <a:t>open</a:t>
            </a:r>
            <a:r>
              <a:rPr lang="en-US" sz="1600" b="1" i="0" u="none" strike="noStrike" cap="none">
                <a:solidFill>
                  <a:schemeClr val="dk1"/>
                </a:solidFill>
                <a:latin typeface="Nunito"/>
                <a:ea typeface="Nunito"/>
                <a:cs typeface="Nunito"/>
                <a:sym typeface="Nunito"/>
              </a:rPr>
              <a:t> A.A. meetings yourself.</a:t>
            </a:r>
            <a:endParaRPr sz="1200" b="0" i="0" u="none" strike="noStrike" cap="none">
              <a:solidFill>
                <a:schemeClr val="dk1"/>
              </a:solidFill>
              <a:latin typeface="Calibri"/>
              <a:ea typeface="Calibri"/>
              <a:cs typeface="Calibri"/>
              <a:sym typeface="Calibri"/>
            </a:endParaRPr>
          </a:p>
          <a:p>
            <a:pPr marL="342900" marR="0" lvl="0" indent="-342900" algn="just" rtl="0">
              <a:lnSpc>
                <a:spcPct val="100000"/>
              </a:lnSpc>
              <a:spcBef>
                <a:spcPts val="0"/>
              </a:spcBef>
              <a:spcAft>
                <a:spcPts val="0"/>
              </a:spcAft>
              <a:buClr>
                <a:schemeClr val="dk1"/>
              </a:buClr>
              <a:buSzPts val="1600"/>
              <a:buFont typeface="Nunito"/>
              <a:buChar char="•"/>
            </a:pPr>
            <a:r>
              <a:rPr lang="en-US" sz="1600" b="1" i="0" u="none" strike="noStrike" cap="none">
                <a:solidFill>
                  <a:schemeClr val="dk1"/>
                </a:solidFill>
                <a:latin typeface="Nunito"/>
                <a:ea typeface="Nunito"/>
                <a:cs typeface="Nunito"/>
                <a:sym typeface="Nunito"/>
              </a:rPr>
              <a:t>Talk to people in A.A. about their A.A. experiences and learn from them about recovery.</a:t>
            </a:r>
            <a:endParaRPr sz="1200" b="0" i="0" u="none" strike="noStrike" cap="none">
              <a:solidFill>
                <a:schemeClr val="dk1"/>
              </a:solidFill>
              <a:latin typeface="Calibri"/>
              <a:ea typeface="Calibri"/>
              <a:cs typeface="Calibri"/>
              <a:sym typeface="Calibri"/>
            </a:endParaRPr>
          </a:p>
          <a:p>
            <a:pPr marL="342900" marR="0" lvl="0" indent="-342900" algn="just" rtl="0">
              <a:lnSpc>
                <a:spcPct val="100000"/>
              </a:lnSpc>
              <a:spcBef>
                <a:spcPts val="0"/>
              </a:spcBef>
              <a:spcAft>
                <a:spcPts val="0"/>
              </a:spcAft>
              <a:buClr>
                <a:schemeClr val="dk1"/>
              </a:buClr>
              <a:buSzPts val="1600"/>
              <a:buFont typeface="Nunito"/>
              <a:buChar char="•"/>
            </a:pPr>
            <a:r>
              <a:rPr lang="en-US" sz="1600" b="1" i="0" u="none" strike="noStrike" cap="none">
                <a:solidFill>
                  <a:schemeClr val="dk1"/>
                </a:solidFill>
                <a:latin typeface="Nunito"/>
                <a:ea typeface="Nunito"/>
                <a:cs typeface="Nunito"/>
                <a:sym typeface="Nunito"/>
              </a:rPr>
              <a:t>Read A.A. literature – the Big Book, Twelve Steps and Twelve Traditions, and numerous pamphlets.</a:t>
            </a:r>
            <a:endParaRPr sz="1200" b="0" i="0" u="none" strike="noStrike" cap="none">
              <a:solidFill>
                <a:schemeClr val="dk1"/>
              </a:solidFill>
              <a:latin typeface="Calibri"/>
              <a:ea typeface="Calibri"/>
              <a:cs typeface="Calibri"/>
              <a:sym typeface="Calibri"/>
            </a:endParaRPr>
          </a:p>
          <a:p>
            <a:pPr marL="342900" marR="0" lvl="0" indent="-342900" algn="just" rtl="0">
              <a:lnSpc>
                <a:spcPct val="100000"/>
              </a:lnSpc>
              <a:spcBef>
                <a:spcPts val="0"/>
              </a:spcBef>
              <a:spcAft>
                <a:spcPts val="0"/>
              </a:spcAft>
              <a:buClr>
                <a:schemeClr val="dk1"/>
              </a:buClr>
              <a:buSzPts val="1600"/>
              <a:buFont typeface="Nunito"/>
              <a:buChar char="•"/>
            </a:pPr>
            <a:r>
              <a:rPr lang="en-US" sz="1600" b="1" i="0" u="none" strike="noStrike" cap="none">
                <a:solidFill>
                  <a:schemeClr val="dk1"/>
                </a:solidFill>
                <a:latin typeface="Nunito"/>
                <a:ea typeface="Nunito"/>
                <a:cs typeface="Nunito"/>
                <a:sym typeface="Nunito"/>
              </a:rPr>
              <a:t>Subscribe to the free </a:t>
            </a:r>
            <a:r>
              <a:rPr lang="en-US" sz="1600" b="1" i="1" u="none" strike="noStrike" cap="none">
                <a:solidFill>
                  <a:schemeClr val="dk1"/>
                </a:solidFill>
                <a:latin typeface="Nunito"/>
                <a:ea typeface="Nunito"/>
                <a:cs typeface="Nunito"/>
                <a:sym typeface="Nunito"/>
              </a:rPr>
              <a:t>About A.A.</a:t>
            </a:r>
            <a:r>
              <a:rPr lang="en-US" sz="1600" b="1" i="0" u="none" strike="noStrike" cap="none">
                <a:solidFill>
                  <a:schemeClr val="dk1"/>
                </a:solidFill>
                <a:latin typeface="Nunito"/>
                <a:ea typeface="Nunito"/>
                <a:cs typeface="Nunito"/>
                <a:sym typeface="Nunito"/>
              </a:rPr>
              <a:t> newsletter for professionals</a:t>
            </a:r>
            <a:endParaRPr sz="1200" b="0" i="0" u="none" strike="noStrike" cap="none">
              <a:solidFill>
                <a:schemeClr val="dk1"/>
              </a:solidFill>
              <a:latin typeface="Calibri"/>
              <a:ea typeface="Calibri"/>
              <a:cs typeface="Calibri"/>
              <a:sym typeface="Calibri"/>
            </a:endParaRPr>
          </a:p>
          <a:p>
            <a:pPr marL="342900" marR="0" lvl="0" indent="-342900" algn="just" rtl="0">
              <a:lnSpc>
                <a:spcPct val="100000"/>
              </a:lnSpc>
              <a:spcBef>
                <a:spcPts val="0"/>
              </a:spcBef>
              <a:spcAft>
                <a:spcPts val="0"/>
              </a:spcAft>
              <a:buClr>
                <a:schemeClr val="dk1"/>
              </a:buClr>
              <a:buSzPts val="1600"/>
              <a:buFont typeface="Nunito"/>
              <a:buChar char="•"/>
            </a:pPr>
            <a:r>
              <a:rPr lang="en-US" sz="1600" b="1" i="0" u="none" strike="noStrike" cap="none">
                <a:solidFill>
                  <a:schemeClr val="dk1"/>
                </a:solidFill>
                <a:latin typeface="Nunito"/>
                <a:ea typeface="Nunito"/>
                <a:cs typeface="Nunito"/>
                <a:sym typeface="Nunito"/>
              </a:rPr>
              <a:t>Subscribe to </a:t>
            </a:r>
            <a:r>
              <a:rPr lang="en-US" sz="1600" b="1" i="1" u="none" strike="noStrike" cap="none">
                <a:solidFill>
                  <a:schemeClr val="dk1"/>
                </a:solidFill>
                <a:latin typeface="Nunito"/>
                <a:ea typeface="Nunito"/>
                <a:cs typeface="Nunito"/>
                <a:sym typeface="Nunito"/>
              </a:rPr>
              <a:t>The AA Grapevine</a:t>
            </a:r>
            <a:r>
              <a:rPr lang="en-US" sz="1600" b="1" i="0" u="none" strike="noStrike" cap="none">
                <a:solidFill>
                  <a:schemeClr val="dk1"/>
                </a:solidFill>
                <a:latin typeface="Nunito"/>
                <a:ea typeface="Nunito"/>
                <a:cs typeface="Nunito"/>
                <a:sym typeface="Nunito"/>
              </a:rPr>
              <a:t> monthly magazine or the Spanish language </a:t>
            </a:r>
            <a:r>
              <a:rPr lang="en-US" sz="1600" b="1" i="1" u="none" strike="noStrike" cap="none">
                <a:solidFill>
                  <a:schemeClr val="dk1"/>
                </a:solidFill>
                <a:latin typeface="Nunito"/>
                <a:ea typeface="Nunito"/>
                <a:cs typeface="Nunito"/>
                <a:sym typeface="Nunito"/>
              </a:rPr>
              <a:t>La Viña</a:t>
            </a:r>
            <a:r>
              <a:rPr lang="en-US" sz="1600" b="1" i="0" u="none" strike="noStrike" cap="none">
                <a:solidFill>
                  <a:schemeClr val="dk1"/>
                </a:solidFill>
                <a:latin typeface="Nunito"/>
                <a:ea typeface="Nunito"/>
                <a:cs typeface="Nunito"/>
                <a:sym typeface="Nunito"/>
              </a:rPr>
              <a:t> magazine (subscription fee).</a:t>
            </a:r>
            <a:endParaRPr sz="1200" b="0" i="0" u="none" strike="noStrike" cap="none">
              <a:solidFill>
                <a:schemeClr val="dk1"/>
              </a:solidFill>
              <a:latin typeface="Calibri"/>
              <a:ea typeface="Calibri"/>
              <a:cs typeface="Calibri"/>
              <a:sym typeface="Calibri"/>
            </a:endParaRPr>
          </a:p>
          <a:p>
            <a:pPr marL="342900" marR="0" lvl="0" indent="-342900" algn="just" rtl="0">
              <a:lnSpc>
                <a:spcPct val="100000"/>
              </a:lnSpc>
              <a:spcBef>
                <a:spcPts val="0"/>
              </a:spcBef>
              <a:spcAft>
                <a:spcPts val="0"/>
              </a:spcAft>
              <a:buClr>
                <a:schemeClr val="dk1"/>
              </a:buClr>
              <a:buSzPts val="1600"/>
              <a:buFont typeface="Nunito"/>
              <a:buChar char="•"/>
            </a:pPr>
            <a:r>
              <a:rPr lang="en-US" sz="1600" b="1" i="0" u="none" strike="noStrike" cap="none">
                <a:solidFill>
                  <a:schemeClr val="dk1"/>
                </a:solidFill>
                <a:latin typeface="Nunito"/>
                <a:ea typeface="Nunito"/>
                <a:cs typeface="Nunito"/>
                <a:sym typeface="Nunito"/>
              </a:rPr>
              <a:t>Contact the General Service Office in New York to get in contact with A.A. in your community.</a:t>
            </a: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sldNum" idx="12"/>
          </p:nvPr>
        </p:nvSpPr>
        <p:spPr>
          <a:xfrm>
            <a:off x="3898101" y="8829968"/>
            <a:ext cx="2982119" cy="466434"/>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
        <p:nvSpPr>
          <p:cNvPr id="257" name="Shape 257"/>
          <p:cNvSpPr>
            <a:spLocks noGrp="1" noRot="1" noChangeAspect="1"/>
          </p:cNvSpPr>
          <p:nvPr>
            <p:ph type="sldImg" idx="2"/>
          </p:nvPr>
        </p:nvSpPr>
        <p:spPr>
          <a:xfrm>
            <a:off x="652463" y="1162050"/>
            <a:ext cx="5576887" cy="31384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8" name="Shape 258"/>
          <p:cNvSpPr txBox="1">
            <a:spLocks noGrp="1"/>
          </p:cNvSpPr>
          <p:nvPr>
            <p:ph type="body" idx="1"/>
          </p:nvPr>
        </p:nvSpPr>
        <p:spPr>
          <a:xfrm>
            <a:off x="685800" y="4416425"/>
            <a:ext cx="5791200" cy="4183063"/>
          </a:xfrm>
          <a:prstGeom prst="rect">
            <a:avLst/>
          </a:prstGeom>
          <a:noFill/>
          <a:ln>
            <a:noFill/>
          </a:ln>
        </p:spPr>
        <p:txBody>
          <a:bodyPr spcFirstLastPara="1" wrap="square" lIns="92425" tIns="46200" rIns="92425" bIns="46200" anchor="t" anchorCtr="0">
            <a:noAutofit/>
          </a:bodyPr>
          <a:lstStyle/>
          <a:p>
            <a:pPr marL="0" marR="0" lvl="0" indent="0" algn="just"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Nunito"/>
              <a:ea typeface="Nunito"/>
              <a:cs typeface="Nunito"/>
              <a:sym typeface="Nunit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652463" y="1162050"/>
            <a:ext cx="5576887"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Shape 101"/>
          <p:cNvSpPr txBox="1">
            <a:spLocks noGrp="1"/>
          </p:cNvSpPr>
          <p:nvPr>
            <p:ph type="body" idx="1"/>
          </p:nvPr>
        </p:nvSpPr>
        <p:spPr>
          <a:xfrm>
            <a:off x="688182" y="4473893"/>
            <a:ext cx="5505450" cy="3660457"/>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1" i="0" u="none" strike="noStrike" cap="none">
                <a:solidFill>
                  <a:srgbClr val="3A3838"/>
                </a:solidFill>
                <a:latin typeface="Quattrocento Sans"/>
                <a:ea typeface="Quattrocento Sans"/>
                <a:cs typeface="Quattrocento Sans"/>
                <a:sym typeface="Quattrocento Sans"/>
              </a:rPr>
              <a:t>The Alcoholic’s resistance to help can be frustrating:</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Since denial of the problem is symptomatic of alcoholism, alcoholics tend to be evasive when questioned about their drinking, and some health care professionals may not recognize that alcoholism may be contributing to their symptoms. Most alcoholics will resist any suggestion that alcoholism is involved and may be equally resistant to the suggestion of Alcoholics Anonymous as a last recourse.</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Few health care professionals have had the experience of having their diagnosis rejected. Few have been told, “I certainly am not a diabetic.” Yet when the health care professional makes a diagnosis of alcoholism, an alcoholic will often respond, “I don’t drink that much,” or may say, “I’m not that bad,” or will offer excuses for his or her drinking. Health care professionals can expect and anticipate this.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Rationalization and denial are part of the alcoholic’s illness. Initial rejection of A.A. is part of the denial mechanism.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A.A. members, having broken through their denial and faced the harm in their drinking, are particularly suited to helping others break through their denial.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(Pamphlet: A.A. as a resource for the medical professional)</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02" name="Shape 102"/>
          <p:cNvSpPr txBox="1">
            <a:spLocks noGrp="1"/>
          </p:cNvSpPr>
          <p:nvPr>
            <p:ph type="sldNum" idx="12"/>
          </p:nvPr>
        </p:nvSpPr>
        <p:spPr>
          <a:xfrm>
            <a:off x="3898101" y="8829968"/>
            <a:ext cx="2982119" cy="466434"/>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652463" y="1162050"/>
            <a:ext cx="5576887"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Shape 109"/>
          <p:cNvSpPr txBox="1">
            <a:spLocks noGrp="1"/>
          </p:cNvSpPr>
          <p:nvPr>
            <p:ph type="body" idx="1"/>
          </p:nvPr>
        </p:nvSpPr>
        <p:spPr>
          <a:xfrm>
            <a:off x="688182" y="4473893"/>
            <a:ext cx="5505450" cy="3660457"/>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i="0" u="sng" strike="noStrike" cap="none">
                <a:solidFill>
                  <a:schemeClr val="dk1"/>
                </a:solidFill>
                <a:latin typeface="Calibri"/>
                <a:ea typeface="Calibri"/>
                <a:cs typeface="Calibri"/>
                <a:sym typeface="Calibri"/>
              </a:rPr>
              <a:t>What is A.A.</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Alcoholics Anonymous is an international fellowship of men and women who have had a drinking problem. They share their experience, strength and hope with each other that they may solve their common problem and help others to recover from alcoholism.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The only requirement for membership is a desire to stop drinking. There are no dues or fees for A.A. membership; we are self-supporting through our own contributions. A.A. is not allied with any sect, denomination, politics, organization or institution; does not wish to engage in any controversy; neither endorses nor opposes any causes. Our primary purpose is to stay sober and help other alcoholics to achieve sobriety.</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a:r>
            <a:br>
              <a:rPr lang="en-US" sz="1200" b="0" i="0" u="none" strike="noStrike" cap="none">
                <a:solidFill>
                  <a:schemeClr val="dk1"/>
                </a:solidFill>
                <a:latin typeface="Calibri"/>
                <a:ea typeface="Calibri"/>
                <a:cs typeface="Calibri"/>
                <a:sym typeface="Calibri"/>
              </a:rPr>
            </a:b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10" name="Shape 110"/>
          <p:cNvSpPr txBox="1">
            <a:spLocks noGrp="1"/>
          </p:cNvSpPr>
          <p:nvPr>
            <p:ph type="sldNum" idx="12"/>
          </p:nvPr>
        </p:nvSpPr>
        <p:spPr>
          <a:xfrm>
            <a:off x="3898101" y="8829968"/>
            <a:ext cx="2982119" cy="466434"/>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sldNum" idx="12"/>
          </p:nvPr>
        </p:nvSpPr>
        <p:spPr>
          <a:xfrm>
            <a:off x="3898101" y="8829968"/>
            <a:ext cx="2982119" cy="466434"/>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
        <p:nvSpPr>
          <p:cNvPr id="116" name="Shape 116"/>
          <p:cNvSpPr>
            <a:spLocks noGrp="1" noRot="1" noChangeAspect="1"/>
          </p:cNvSpPr>
          <p:nvPr>
            <p:ph type="sldImg" idx="2"/>
          </p:nvPr>
        </p:nvSpPr>
        <p:spPr>
          <a:xfrm>
            <a:off x="652463" y="1162050"/>
            <a:ext cx="5576887" cy="31384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7" name="Shape 117"/>
          <p:cNvSpPr txBox="1">
            <a:spLocks noGrp="1"/>
          </p:cNvSpPr>
          <p:nvPr>
            <p:ph type="body" idx="1"/>
          </p:nvPr>
        </p:nvSpPr>
        <p:spPr>
          <a:xfrm>
            <a:off x="533400" y="4416425"/>
            <a:ext cx="5791200" cy="3408363"/>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1" i="0" u="none" strike="noStrike" cap="none">
                <a:solidFill>
                  <a:schemeClr val="dk1"/>
                </a:solidFill>
                <a:latin typeface="Calibri"/>
                <a:ea typeface="Calibri"/>
                <a:cs typeface="Calibri"/>
                <a:sym typeface="Calibri"/>
              </a:rPr>
              <a:t>A.A. began </a:t>
            </a:r>
            <a:r>
              <a:rPr lang="en-US" sz="1800" b="0" i="0" u="none" strike="noStrike" cap="none">
                <a:solidFill>
                  <a:schemeClr val="dk1"/>
                </a:solidFill>
                <a:latin typeface="Calibri"/>
                <a:ea typeface="Calibri"/>
                <a:cs typeface="Calibri"/>
                <a:sym typeface="Calibri"/>
              </a:rPr>
              <a:t>in 1935. Bill W. a stock broker from New York sobered up late in 1934 and realized that his efforts to help other drunks had helped him to stay sober. On a business trip to Akron in 1935, he was put in touch with an alcoholic surgeon, Dr. Bob. When the doctor also recovered, he said to Bill "If you and I are going to stay sober, we had better get busy."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Dr. Bob called Akron's City Hospital and told the nurse that he and a man from New York had a cure for alcoholism. Did she have an alcoholic customer on whom they could try it out? She told him of a man who had just come in with DT's, he had blacked the eyes of two nurses.</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The nurse told Dr. Bob and Bill that Bill D. had been a well-known attorney in Akron and a city councilman. But he had been hospitalized eight times in the last six months. Following each release, he got drunk even before he got home.</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So Dr. Bob and Bill talked to what may have been their first "man on the bed." They told him of the serious nature of his disease, but also offered hope for a recovery. "We told him what we had done," wrote Bill, "how we got honest with ourselves as never before, how we had talked our problems out with each other in confidence, how we tried to make amends for harm done others, how we had then been miraculously released from the desire to drink as soon as we had humbly asked God, as we understood him, for guidance and protection.“ Bill D, the man on the bed, stayed sober from that visit up until his death.</a:t>
            </a:r>
            <a:r>
              <a:rPr lang="en-US" sz="1800" b="0" i="0" u="none" strike="noStrike" cap="none">
                <a:solidFill>
                  <a:schemeClr val="dk1"/>
                </a:solidFill>
                <a:latin typeface="Calibri"/>
                <a:ea typeface="Calibri"/>
                <a:cs typeface="Calibri"/>
                <a:sym typeface="Calibri"/>
              </a:rPr>
              <a:t>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en-US" sz="1800" b="1" i="0" u="none" strike="noStrike" cap="none">
                <a:solidFill>
                  <a:schemeClr val="dk1"/>
                </a:solidFill>
                <a:latin typeface="Calibri"/>
                <a:ea typeface="Calibri"/>
                <a:cs typeface="Calibri"/>
                <a:sym typeface="Calibri"/>
              </a:rPr>
              <a:t>The movement spread and acquired its name with the publication of the book </a:t>
            </a:r>
            <a:r>
              <a:rPr lang="en-US" sz="1800" b="1" i="1" u="none" strike="noStrike" cap="none">
                <a:solidFill>
                  <a:schemeClr val="dk1"/>
                </a:solidFill>
                <a:latin typeface="Calibri"/>
                <a:ea typeface="Calibri"/>
                <a:cs typeface="Calibri"/>
                <a:sym typeface="Calibri"/>
              </a:rPr>
              <a:t>Alcoholics Anonymous </a:t>
            </a:r>
            <a:r>
              <a:rPr lang="en-US" sz="1800" b="1" i="0" u="none" strike="noStrike" cap="none">
                <a:solidFill>
                  <a:schemeClr val="dk1"/>
                </a:solidFill>
                <a:latin typeface="Calibri"/>
                <a:ea typeface="Calibri"/>
                <a:cs typeface="Calibri"/>
                <a:sym typeface="Calibri"/>
              </a:rPr>
              <a:t>in 1939. A.A. now has more than two million members in more than 180 countries. </a:t>
            </a:r>
            <a:r>
              <a:rPr lang="en-US" sz="1800" b="1" i="0" u="none" strike="noStrike" cap="none">
                <a:solidFill>
                  <a:schemeClr val="dk1"/>
                </a:solidFill>
                <a:latin typeface="Nunito"/>
                <a:ea typeface="Nunito"/>
                <a:cs typeface="Nunito"/>
                <a:sym typeface="Nunito"/>
              </a:rPr>
              <a:t>While A.A. keeps no membership records, we estimate that world-wide there are over 117,000  groups, and approximately 2 million members.</a:t>
            </a:r>
            <a:r>
              <a:rPr lang="en-US" sz="2000" b="1" i="0" u="none" strike="noStrike" cap="none">
                <a:solidFill>
                  <a:schemeClr val="dk1"/>
                </a:solidFill>
                <a:latin typeface="Nunito"/>
                <a:ea typeface="Nunito"/>
                <a:cs typeface="Nunito"/>
                <a:sym typeface="Nunito"/>
              </a:rPr>
              <a:t> (2015 data)</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sldNum" idx="12"/>
          </p:nvPr>
        </p:nvSpPr>
        <p:spPr>
          <a:xfrm>
            <a:off x="3898101" y="8829968"/>
            <a:ext cx="2982119" cy="466434"/>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
        <p:nvSpPr>
          <p:cNvPr id="123" name="Shape 123"/>
          <p:cNvSpPr>
            <a:spLocks noGrp="1" noRot="1" noChangeAspect="1"/>
          </p:cNvSpPr>
          <p:nvPr>
            <p:ph type="sldImg" idx="2"/>
          </p:nvPr>
        </p:nvSpPr>
        <p:spPr>
          <a:xfrm>
            <a:off x="652463" y="1162050"/>
            <a:ext cx="5576887" cy="31384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4" name="Shape 124"/>
          <p:cNvSpPr txBox="1">
            <a:spLocks noGrp="1"/>
          </p:cNvSpPr>
          <p:nvPr>
            <p:ph type="body" idx="1"/>
          </p:nvPr>
        </p:nvSpPr>
        <p:spPr>
          <a:xfrm>
            <a:off x="304800" y="4416425"/>
            <a:ext cx="6248400" cy="4575175"/>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b="1" i="0" u="sng" strike="noStrike" cap="none">
                <a:solidFill>
                  <a:schemeClr val="dk1"/>
                </a:solidFill>
                <a:latin typeface="Calibri"/>
                <a:ea typeface="Calibri"/>
                <a:cs typeface="Calibri"/>
                <a:sym typeface="Calibri"/>
              </a:rPr>
              <a:t>How Does AA Work?</a:t>
            </a:r>
            <a:endParaRPr sz="12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Chiefly through local meetings, where alcoholics help one another to use the A.A. program of recovery (12-steps)</a:t>
            </a:r>
            <a:br>
              <a:rPr lang="en-US" sz="1400" b="0" i="0" u="none" strike="noStrike" cap="none">
                <a:solidFill>
                  <a:schemeClr val="dk1"/>
                </a:solidFill>
                <a:latin typeface="Calibri"/>
                <a:ea typeface="Calibri"/>
                <a:cs typeface="Calibri"/>
                <a:sym typeface="Calibri"/>
              </a:rPr>
            </a:br>
            <a:endParaRPr sz="1400" b="0" i="0" u="none" strike="noStrike" cap="none">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1"/>
              </a:buClr>
              <a:buSzPts val="1400"/>
              <a:buFont typeface="Arial"/>
              <a:buChar char="•"/>
            </a:pPr>
            <a:r>
              <a:rPr lang="en-US" sz="1400" b="1" i="0" u="none" strike="noStrike" cap="none">
                <a:solidFill>
                  <a:schemeClr val="dk1"/>
                </a:solidFill>
                <a:latin typeface="Nunito"/>
                <a:ea typeface="Nunito"/>
                <a:cs typeface="Nunito"/>
                <a:sym typeface="Nunito"/>
              </a:rPr>
              <a:t>The Twelve Steps are the basis of the program of recovery and contain suggested principles that outline the actions of our early members’ experience with overcoming their alcoholism. Once someone stops drinking, he or she attends meetings and  practices the Twelve Steps to stay stopped.  A.A. is not allied with any sect, denomination, politics, organization or institution. A.A. groups affiliating with no one and cooperate with all.</a:t>
            </a:r>
            <a:endParaRPr sz="1200" b="0" i="0" u="none" strike="noStrike" cap="none">
              <a:solidFill>
                <a:schemeClr val="dk1"/>
              </a:solidFill>
              <a:latin typeface="Calibri"/>
              <a:ea typeface="Calibri"/>
              <a:cs typeface="Calibri"/>
              <a:sym typeface="Calibri"/>
            </a:endParaRPr>
          </a:p>
          <a:p>
            <a:pPr marL="285750" marR="0" lvl="0" indent="-196850" algn="just" rtl="0">
              <a:lnSpc>
                <a:spcPct val="100000"/>
              </a:lnSpc>
              <a:spcBef>
                <a:spcPts val="0"/>
              </a:spcBef>
              <a:spcAft>
                <a:spcPts val="0"/>
              </a:spcAft>
              <a:buClr>
                <a:schemeClr val="dk1"/>
              </a:buClr>
              <a:buSzPts val="1400"/>
              <a:buFont typeface="Arial"/>
              <a:buNone/>
            </a:pPr>
            <a:endParaRPr sz="1400" b="1" i="0" u="none" strike="noStrike" cap="none">
              <a:solidFill>
                <a:schemeClr val="dk1"/>
              </a:solidFill>
              <a:latin typeface="Nunito"/>
              <a:ea typeface="Nunito"/>
              <a:cs typeface="Nunito"/>
              <a:sym typeface="Nunito"/>
            </a:endParaRPr>
          </a:p>
          <a:p>
            <a:pPr marL="285750" marR="0" lvl="0" indent="-285750" algn="just" rtl="0">
              <a:lnSpc>
                <a:spcPct val="100000"/>
              </a:lnSpc>
              <a:spcBef>
                <a:spcPts val="0"/>
              </a:spcBef>
              <a:spcAft>
                <a:spcPts val="0"/>
              </a:spcAft>
              <a:buClr>
                <a:schemeClr val="dk1"/>
              </a:buClr>
              <a:buSzPts val="1400"/>
              <a:buFont typeface="Arial"/>
              <a:buChar char="•"/>
            </a:pPr>
            <a:r>
              <a:rPr lang="en-US" sz="1400" b="1" i="0" u="none" strike="noStrike" cap="none">
                <a:solidFill>
                  <a:schemeClr val="dk1"/>
                </a:solidFill>
                <a:latin typeface="Nunito"/>
                <a:ea typeface="Nunito"/>
                <a:cs typeface="Nunito"/>
                <a:sym typeface="Nunito"/>
              </a:rPr>
              <a:t>There are no new ideas, but rather a collection of broad spiritual principles and actions, including admission of the alcohol problem, acceptance of help from others, self-inventory, restitution for harms done, and service to others, especially to other alcoholics.</a:t>
            </a:r>
            <a:endParaRPr sz="1200" b="0" i="0" u="none" strike="noStrike" cap="none">
              <a:solidFill>
                <a:schemeClr val="dk1"/>
              </a:solidFill>
              <a:latin typeface="Calibri"/>
              <a:ea typeface="Calibri"/>
              <a:cs typeface="Calibri"/>
              <a:sym typeface="Calibri"/>
            </a:endParaRPr>
          </a:p>
          <a:p>
            <a:pPr marL="285750" marR="0" lvl="0" indent="-196850" algn="just" rtl="0">
              <a:lnSpc>
                <a:spcPct val="100000"/>
              </a:lnSpc>
              <a:spcBef>
                <a:spcPts val="0"/>
              </a:spcBef>
              <a:spcAft>
                <a:spcPts val="0"/>
              </a:spcAft>
              <a:buClr>
                <a:schemeClr val="dk1"/>
              </a:buClr>
              <a:buSzPts val="1400"/>
              <a:buFont typeface="Arial"/>
              <a:buNone/>
            </a:pPr>
            <a:endParaRPr sz="1400" b="1" i="0" u="none" strike="noStrike" cap="none">
              <a:solidFill>
                <a:schemeClr val="dk1"/>
              </a:solidFill>
              <a:latin typeface="Nunito"/>
              <a:ea typeface="Nunito"/>
              <a:cs typeface="Nunito"/>
              <a:sym typeface="Nunito"/>
            </a:endParaRPr>
          </a:p>
          <a:p>
            <a:pPr marL="285750" marR="0" lvl="0" indent="-285750" algn="just" rtl="0">
              <a:lnSpc>
                <a:spcPct val="100000"/>
              </a:lnSpc>
              <a:spcBef>
                <a:spcPts val="0"/>
              </a:spcBef>
              <a:spcAft>
                <a:spcPts val="0"/>
              </a:spcAft>
              <a:buClr>
                <a:schemeClr val="dk1"/>
              </a:buClr>
              <a:buSzPts val="1400"/>
              <a:buFont typeface="Arial"/>
              <a:buChar char="•"/>
            </a:pPr>
            <a:r>
              <a:rPr lang="en-US" sz="1400" b="1" i="0" u="none" strike="noStrike" cap="none">
                <a:solidFill>
                  <a:schemeClr val="dk1"/>
                </a:solidFill>
                <a:latin typeface="Nunito"/>
                <a:ea typeface="Nunito"/>
                <a:cs typeface="Nunito"/>
                <a:sym typeface="Nunito"/>
              </a:rPr>
              <a:t>A.A. is not affiliated with any specific religion, but cooperates with the clergy of all faiths.</a:t>
            </a:r>
            <a:endParaRPr sz="1200" b="0" i="0" u="none" strike="noStrike" cap="none">
              <a:solidFill>
                <a:schemeClr val="dk1"/>
              </a:solidFill>
              <a:latin typeface="Calibri"/>
              <a:ea typeface="Calibri"/>
              <a:cs typeface="Calibri"/>
              <a:sym typeface="Calibri"/>
            </a:endParaRPr>
          </a:p>
          <a:p>
            <a:pPr marL="285750" marR="0" lvl="0" indent="-196850" algn="just" rtl="0">
              <a:lnSpc>
                <a:spcPct val="100000"/>
              </a:lnSpc>
              <a:spcBef>
                <a:spcPts val="0"/>
              </a:spcBef>
              <a:spcAft>
                <a:spcPts val="0"/>
              </a:spcAft>
              <a:buClr>
                <a:schemeClr val="dk1"/>
              </a:buClr>
              <a:buSzPts val="1400"/>
              <a:buFont typeface="Arial"/>
              <a:buNone/>
            </a:pPr>
            <a:endParaRPr sz="1400" b="1" i="0" u="none" strike="noStrike" cap="none">
              <a:solidFill>
                <a:schemeClr val="dk1"/>
              </a:solidFill>
              <a:latin typeface="Nunito"/>
              <a:ea typeface="Nunito"/>
              <a:cs typeface="Nunito"/>
              <a:sym typeface="Nunito"/>
            </a:endParaRPr>
          </a:p>
          <a:p>
            <a:pPr marL="285750" marR="0" lvl="0" indent="-285750" algn="just" rtl="0">
              <a:lnSpc>
                <a:spcPct val="100000"/>
              </a:lnSpc>
              <a:spcBef>
                <a:spcPts val="0"/>
              </a:spcBef>
              <a:spcAft>
                <a:spcPts val="0"/>
              </a:spcAft>
              <a:buClr>
                <a:schemeClr val="dk1"/>
              </a:buClr>
              <a:buSzPts val="1400"/>
              <a:buFont typeface="Arial"/>
              <a:buChar char="•"/>
            </a:pPr>
            <a:r>
              <a:rPr lang="en-US" sz="1400" b="1" i="0" u="none" strike="noStrike" cap="none">
                <a:solidFill>
                  <a:schemeClr val="dk1"/>
                </a:solidFill>
                <a:latin typeface="Nunito"/>
                <a:ea typeface="Nunito"/>
                <a:cs typeface="Nunito"/>
                <a:sym typeface="Nunito"/>
              </a:rPr>
              <a:t>A.A. has members who are atheist, agnostic, Christian, Buddhist, Muslim, Jewish, etc.  </a:t>
            </a: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sldNum" idx="12"/>
          </p:nvPr>
        </p:nvSpPr>
        <p:spPr>
          <a:xfrm>
            <a:off x="3898101" y="8829968"/>
            <a:ext cx="2982119" cy="466434"/>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
        <p:nvSpPr>
          <p:cNvPr id="130" name="Shape 130"/>
          <p:cNvSpPr>
            <a:spLocks noGrp="1" noRot="1" noChangeAspect="1"/>
          </p:cNvSpPr>
          <p:nvPr>
            <p:ph type="sldImg" idx="2"/>
          </p:nvPr>
        </p:nvSpPr>
        <p:spPr>
          <a:xfrm>
            <a:off x="652463" y="1162050"/>
            <a:ext cx="5576887" cy="31384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1" name="Shape 131"/>
          <p:cNvSpPr txBox="1">
            <a:spLocks noGrp="1"/>
          </p:cNvSpPr>
          <p:nvPr>
            <p:ph type="body" idx="1"/>
          </p:nvPr>
        </p:nvSpPr>
        <p:spPr>
          <a:xfrm>
            <a:off x="457200" y="4416425"/>
            <a:ext cx="5867400" cy="4183063"/>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1" i="0" u="sng" strike="noStrike" cap="none">
                <a:solidFill>
                  <a:schemeClr val="dk1"/>
                </a:solidFill>
                <a:latin typeface="Calibri"/>
                <a:ea typeface="Calibri"/>
                <a:cs typeface="Calibri"/>
                <a:sym typeface="Calibri"/>
              </a:rPr>
              <a:t>What Does AA Do?</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A.A. members share their experience with anyone seeking help with a drinking problem; they give person-to-person service or “sponsorship” to the alcoholic coming to A.A. from any source. The A.A. program, set forth in our Twelve Steps, offers the alcoholic a way to develop a satisfying life without alcohol.</a:t>
            </a:r>
            <a:endParaRPr sz="1600" b="1" i="0" u="none" strike="noStrike" cap="none">
              <a:solidFill>
                <a:schemeClr val="dk1"/>
              </a:solidFill>
              <a:latin typeface="Nunito"/>
              <a:ea typeface="Nunito"/>
              <a:cs typeface="Nunito"/>
              <a:sym typeface="Nunito"/>
            </a:endParaRPr>
          </a:p>
          <a:p>
            <a:pPr marL="406400" marR="0" lvl="0" indent="-304800" algn="just" rtl="0">
              <a:lnSpc>
                <a:spcPct val="100000"/>
              </a:lnSpc>
              <a:spcBef>
                <a:spcPts val="0"/>
              </a:spcBef>
              <a:spcAft>
                <a:spcPts val="0"/>
              </a:spcAft>
              <a:buClr>
                <a:schemeClr val="dk1"/>
              </a:buClr>
              <a:buSzPts val="1600"/>
              <a:buFont typeface="Calibri"/>
              <a:buNone/>
            </a:pPr>
            <a:endParaRPr sz="1600" b="1" i="0" u="none" strike="noStrike" cap="none">
              <a:solidFill>
                <a:schemeClr val="dk1"/>
              </a:solidFill>
              <a:latin typeface="Nunito"/>
              <a:ea typeface="Nunito"/>
              <a:cs typeface="Nunito"/>
              <a:sym typeface="Nunito"/>
            </a:endParaRPr>
          </a:p>
          <a:p>
            <a:pPr marL="406400" marR="0" lvl="0" indent="-406400" algn="just" rtl="0">
              <a:lnSpc>
                <a:spcPct val="100000"/>
              </a:lnSpc>
              <a:spcBef>
                <a:spcPts val="0"/>
              </a:spcBef>
              <a:spcAft>
                <a:spcPts val="0"/>
              </a:spcAft>
              <a:buClr>
                <a:schemeClr val="dk1"/>
              </a:buClr>
              <a:buSzPts val="1600"/>
              <a:buFont typeface="Nunito"/>
              <a:buChar char="•"/>
            </a:pPr>
            <a:r>
              <a:rPr lang="en-US" sz="1600" b="1" i="0" u="none" strike="noStrike" cap="none">
                <a:solidFill>
                  <a:schemeClr val="dk1"/>
                </a:solidFill>
                <a:latin typeface="Nunito"/>
                <a:ea typeface="Nunito"/>
                <a:cs typeface="Nunito"/>
                <a:sym typeface="Nunito"/>
              </a:rPr>
              <a:t>The A.A. program of recovery offers the alcoholic a way to stop drinking alcohol, and stay stopped.</a:t>
            </a:r>
            <a:endParaRPr sz="1200" b="0" i="0" u="none" strike="noStrike" cap="none">
              <a:solidFill>
                <a:schemeClr val="dk1"/>
              </a:solidFill>
              <a:latin typeface="Calibri"/>
              <a:ea typeface="Calibri"/>
              <a:cs typeface="Calibri"/>
              <a:sym typeface="Calibri"/>
            </a:endParaRPr>
          </a:p>
          <a:p>
            <a:pPr marL="406400" marR="0" lvl="0" indent="-406400" algn="just" rtl="0">
              <a:lnSpc>
                <a:spcPct val="100000"/>
              </a:lnSpc>
              <a:spcBef>
                <a:spcPts val="0"/>
              </a:spcBef>
              <a:spcAft>
                <a:spcPts val="0"/>
              </a:spcAft>
              <a:buClr>
                <a:schemeClr val="dk1"/>
              </a:buClr>
              <a:buSzPts val="1600"/>
              <a:buFont typeface="Nunito"/>
              <a:buChar char="•"/>
            </a:pPr>
            <a:r>
              <a:rPr lang="en-US" sz="1600" b="1" i="0" u="none" strike="noStrike" cap="none">
                <a:solidFill>
                  <a:schemeClr val="dk1"/>
                </a:solidFill>
                <a:latin typeface="Nunito"/>
                <a:ea typeface="Nunito"/>
                <a:cs typeface="Nunito"/>
                <a:sym typeface="Nunito"/>
              </a:rPr>
              <a:t>Recovery is discussed at A.A. groups and meetings.</a:t>
            </a:r>
            <a:endParaRPr sz="1200" b="0" i="0" u="none" strike="noStrike" cap="none">
              <a:solidFill>
                <a:schemeClr val="dk1"/>
              </a:solidFill>
              <a:latin typeface="Calibri"/>
              <a:ea typeface="Calibri"/>
              <a:cs typeface="Calibri"/>
              <a:sym typeface="Calibri"/>
            </a:endParaRPr>
          </a:p>
          <a:p>
            <a:pPr marL="406400" marR="0" lvl="0" indent="-406400" algn="just" rtl="0">
              <a:lnSpc>
                <a:spcPct val="100000"/>
              </a:lnSpc>
              <a:spcBef>
                <a:spcPts val="0"/>
              </a:spcBef>
              <a:spcAft>
                <a:spcPts val="0"/>
              </a:spcAft>
              <a:buClr>
                <a:schemeClr val="dk1"/>
              </a:buClr>
              <a:buSzPts val="1600"/>
              <a:buFont typeface="Nunito"/>
              <a:buChar char="•"/>
            </a:pPr>
            <a:r>
              <a:rPr lang="en-US" sz="1600" b="1" i="0" u="none" strike="noStrike" cap="none">
                <a:solidFill>
                  <a:schemeClr val="dk1"/>
                </a:solidFill>
                <a:latin typeface="Nunito"/>
                <a:ea typeface="Nunito"/>
                <a:cs typeface="Nunito"/>
                <a:sym typeface="Nunito"/>
              </a:rPr>
              <a:t>A.A. members share their experience with anyone seeking help with a drinking problem.</a:t>
            </a:r>
            <a:endParaRPr sz="1200" b="0" i="0" u="none" strike="noStrike" cap="none">
              <a:solidFill>
                <a:schemeClr val="dk1"/>
              </a:solidFill>
              <a:latin typeface="Calibri"/>
              <a:ea typeface="Calibri"/>
              <a:cs typeface="Calibri"/>
              <a:sym typeface="Calibri"/>
            </a:endParaRPr>
          </a:p>
          <a:p>
            <a:pPr marL="406400" marR="0" lvl="0" indent="-406400" algn="just" rtl="0">
              <a:lnSpc>
                <a:spcPct val="100000"/>
              </a:lnSpc>
              <a:spcBef>
                <a:spcPts val="0"/>
              </a:spcBef>
              <a:spcAft>
                <a:spcPts val="0"/>
              </a:spcAft>
              <a:buClr>
                <a:schemeClr val="dk1"/>
              </a:buClr>
              <a:buSzPts val="1600"/>
              <a:buFont typeface="Nunito"/>
              <a:buChar char="•"/>
            </a:pPr>
            <a:r>
              <a:rPr lang="en-US" sz="1600" b="1" i="0" u="none" strike="noStrike" cap="none">
                <a:solidFill>
                  <a:schemeClr val="dk1"/>
                </a:solidFill>
                <a:latin typeface="Nunito"/>
                <a:ea typeface="Nunito"/>
                <a:cs typeface="Nunito"/>
                <a:sym typeface="Nunito"/>
              </a:rPr>
              <a:t>They give person-to-person attention to the alcoholic coming to A.A. This is ongoing, informal and unpaid.  </a:t>
            </a:r>
            <a:endParaRPr sz="1200" b="0" i="0" u="none" strike="noStrike" cap="none">
              <a:solidFill>
                <a:schemeClr val="dk1"/>
              </a:solidFill>
              <a:latin typeface="Calibri"/>
              <a:ea typeface="Calibri"/>
              <a:cs typeface="Calibri"/>
              <a:sym typeface="Calibri"/>
            </a:endParaRPr>
          </a:p>
          <a:p>
            <a:pPr marL="406400" marR="0" lvl="0" indent="-406400" algn="just" rtl="0">
              <a:lnSpc>
                <a:spcPct val="100000"/>
              </a:lnSpc>
              <a:spcBef>
                <a:spcPts val="0"/>
              </a:spcBef>
              <a:spcAft>
                <a:spcPts val="0"/>
              </a:spcAft>
              <a:buClr>
                <a:schemeClr val="dk1"/>
              </a:buClr>
              <a:buSzPts val="1600"/>
              <a:buFont typeface="Nunito"/>
              <a:buChar char="•"/>
            </a:pPr>
            <a:r>
              <a:rPr lang="en-US" sz="1600" b="1" i="0" u="none" strike="noStrike" cap="none">
                <a:solidFill>
                  <a:schemeClr val="dk1"/>
                </a:solidFill>
                <a:latin typeface="Nunito"/>
                <a:ea typeface="Nunito"/>
                <a:cs typeface="Nunito"/>
                <a:sym typeface="Nunito"/>
              </a:rPr>
              <a:t>Local A.A. committees bring the A.A. message to alcoholics, upon request, as well as to professionals who encounter alcoholics in the course of their work.  </a:t>
            </a:r>
            <a:endParaRPr sz="1200" b="0" i="0" u="none" strike="noStrike" cap="none">
              <a:solidFill>
                <a:schemeClr val="dk1"/>
              </a:solidFill>
              <a:latin typeface="Calibri"/>
              <a:ea typeface="Calibri"/>
              <a:cs typeface="Calibri"/>
              <a:sym typeface="Calibri"/>
            </a:endParaRPr>
          </a:p>
          <a:p>
            <a:pPr marL="406400" marR="0" lvl="0" indent="-304800" algn="l" rtl="0">
              <a:lnSpc>
                <a:spcPct val="100000"/>
              </a:lnSpc>
              <a:spcBef>
                <a:spcPts val="0"/>
              </a:spcBef>
              <a:spcAft>
                <a:spcPts val="0"/>
              </a:spcAft>
              <a:buClr>
                <a:schemeClr val="dk1"/>
              </a:buClr>
              <a:buSzPts val="1600"/>
              <a:buFont typeface="Calibri"/>
              <a:buNone/>
            </a:pPr>
            <a:endParaRPr sz="1600" b="1" i="0" u="none" strike="noStrike" cap="none">
              <a:solidFill>
                <a:schemeClr val="dk1"/>
              </a:solidFill>
              <a:latin typeface="Nunito"/>
              <a:ea typeface="Nunito"/>
              <a:cs typeface="Nunito"/>
              <a:sym typeface="Nuni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sldNum" idx="12"/>
          </p:nvPr>
        </p:nvSpPr>
        <p:spPr>
          <a:xfrm>
            <a:off x="3898101" y="8829968"/>
            <a:ext cx="2982119" cy="466434"/>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
        <p:nvSpPr>
          <p:cNvPr id="137" name="Shape 137"/>
          <p:cNvSpPr>
            <a:spLocks noGrp="1" noRot="1" noChangeAspect="1"/>
          </p:cNvSpPr>
          <p:nvPr>
            <p:ph type="sldImg" idx="2"/>
          </p:nvPr>
        </p:nvSpPr>
        <p:spPr>
          <a:xfrm>
            <a:off x="652463" y="1162050"/>
            <a:ext cx="5576887" cy="31384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8" name="Shape 138"/>
          <p:cNvSpPr txBox="1">
            <a:spLocks noGrp="1"/>
          </p:cNvSpPr>
          <p:nvPr>
            <p:ph type="body" idx="1"/>
          </p:nvPr>
        </p:nvSpPr>
        <p:spPr>
          <a:xfrm>
            <a:off x="457200" y="4416425"/>
            <a:ext cx="5943600" cy="4183063"/>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1" i="0" u="sng" strike="noStrike" cap="none">
                <a:solidFill>
                  <a:schemeClr val="dk1"/>
                </a:solidFill>
                <a:latin typeface="Calibri"/>
                <a:ea typeface="Calibri"/>
                <a:cs typeface="Calibri"/>
                <a:sym typeface="Calibri"/>
              </a:rPr>
              <a:t>What A.A. does </a:t>
            </a:r>
            <a:r>
              <a:rPr lang="en-US" sz="1200" b="1" i="1" u="sng" strike="noStrike" cap="none">
                <a:solidFill>
                  <a:schemeClr val="dk1"/>
                </a:solidFill>
                <a:latin typeface="Calibri"/>
                <a:ea typeface="Calibri"/>
                <a:cs typeface="Calibri"/>
                <a:sym typeface="Calibri"/>
              </a:rPr>
              <a:t>NOT </a:t>
            </a:r>
            <a:r>
              <a:rPr lang="en-US" sz="1200" b="1" i="0" u="sng" strike="noStrike" cap="none">
                <a:solidFill>
                  <a:schemeClr val="dk1"/>
                </a:solidFill>
                <a:latin typeface="Calibri"/>
                <a:ea typeface="Calibri"/>
                <a:cs typeface="Calibri"/>
                <a:sym typeface="Calibri"/>
              </a:rPr>
              <a:t>do:</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A.A. does not:</a:t>
            </a:r>
            <a:endParaRPr sz="1600" b="0" i="0" u="none" strike="noStrike" cap="none">
              <a:solidFill>
                <a:schemeClr val="dk1"/>
              </a:solidFill>
              <a:latin typeface="Calibri"/>
              <a:ea typeface="Calibri"/>
              <a:cs typeface="Calibri"/>
              <a:sym typeface="Calibri"/>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Furnish initial motivation for alcoholics to recover. </a:t>
            </a:r>
            <a:endParaRPr sz="1200" b="0" i="0" u="none" strike="noStrike" cap="none">
              <a:solidFill>
                <a:schemeClr val="dk1"/>
              </a:solidFill>
              <a:latin typeface="Calibri"/>
              <a:ea typeface="Calibri"/>
              <a:cs typeface="Calibri"/>
              <a:sym typeface="Calibri"/>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Solicit members.</a:t>
            </a:r>
            <a:endParaRPr sz="1200" b="0" i="0" u="none" strike="noStrike" cap="none">
              <a:solidFill>
                <a:schemeClr val="dk1"/>
              </a:solidFill>
              <a:latin typeface="Calibri"/>
              <a:ea typeface="Calibri"/>
              <a:cs typeface="Calibri"/>
              <a:sym typeface="Calibri"/>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Engage in or sponsor research.</a:t>
            </a:r>
            <a:endParaRPr sz="1200" b="0" i="0" u="none" strike="noStrike" cap="none">
              <a:solidFill>
                <a:schemeClr val="dk1"/>
              </a:solidFill>
              <a:latin typeface="Calibri"/>
              <a:ea typeface="Calibri"/>
              <a:cs typeface="Calibri"/>
              <a:sym typeface="Calibri"/>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Keep attendance records or case histories. </a:t>
            </a:r>
            <a:endParaRPr sz="1600" b="0" i="0" u="none" strike="noStrike" cap="none">
              <a:solidFill>
                <a:schemeClr val="dk1"/>
              </a:solidFill>
              <a:latin typeface="Calibri"/>
              <a:ea typeface="Calibri"/>
              <a:cs typeface="Calibri"/>
              <a:sym typeface="Calibri"/>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Join “councils” of social agencies (although A.A. members, groups and service offices frequently cooperate with them). 6. Follow up or try to control its members.</a:t>
            </a:r>
            <a:endParaRPr sz="1200" b="0" i="0" u="none" strike="noStrike" cap="none">
              <a:solidFill>
                <a:schemeClr val="dk1"/>
              </a:solidFill>
              <a:latin typeface="Calibri"/>
              <a:ea typeface="Calibri"/>
              <a:cs typeface="Calibri"/>
              <a:sym typeface="Calibri"/>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Make medical or psychological diagnoses or prognoses.</a:t>
            </a:r>
            <a:endParaRPr sz="1200" b="0" i="0" u="none" strike="noStrike" cap="none">
              <a:solidFill>
                <a:schemeClr val="dk1"/>
              </a:solidFill>
              <a:latin typeface="Calibri"/>
              <a:ea typeface="Calibri"/>
              <a:cs typeface="Calibri"/>
              <a:sym typeface="Calibri"/>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Provide detox or nursing services, hospitalization, drugs, or any medical or psychiatric treatment. </a:t>
            </a:r>
            <a:endParaRPr sz="1200" b="0" i="0" u="none" strike="noStrike" cap="none">
              <a:solidFill>
                <a:schemeClr val="dk1"/>
              </a:solidFill>
              <a:latin typeface="Calibri"/>
              <a:ea typeface="Calibri"/>
              <a:cs typeface="Calibri"/>
              <a:sym typeface="Calibri"/>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Offer religious services or host/sponsor retreats.</a:t>
            </a:r>
            <a:endParaRPr sz="1200" b="0" i="0" u="none" strike="noStrike" cap="none">
              <a:solidFill>
                <a:schemeClr val="dk1"/>
              </a:solidFill>
              <a:latin typeface="Calibri"/>
              <a:ea typeface="Calibri"/>
              <a:cs typeface="Calibri"/>
              <a:sym typeface="Calibri"/>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Engage in education about alcohol.</a:t>
            </a:r>
            <a:endParaRPr sz="1200" b="0" i="0" u="none" strike="noStrike" cap="none">
              <a:solidFill>
                <a:schemeClr val="dk1"/>
              </a:solidFill>
              <a:latin typeface="Calibri"/>
              <a:ea typeface="Calibri"/>
              <a:cs typeface="Calibri"/>
              <a:sym typeface="Calibri"/>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Provide housing, food, clothing, jobs, money, or any other welfare or social services </a:t>
            </a:r>
            <a:endParaRPr sz="1200" b="0" i="0" u="none" strike="noStrike" cap="none">
              <a:solidFill>
                <a:schemeClr val="dk1"/>
              </a:solidFill>
              <a:latin typeface="Calibri"/>
              <a:ea typeface="Calibri"/>
              <a:cs typeface="Calibri"/>
              <a:sym typeface="Calibri"/>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Provide domestic or vocational counseling.</a:t>
            </a:r>
            <a:endParaRPr sz="1200" b="0" i="0" u="none" strike="noStrike" cap="none">
              <a:solidFill>
                <a:schemeClr val="dk1"/>
              </a:solidFill>
              <a:latin typeface="Calibri"/>
              <a:ea typeface="Calibri"/>
              <a:cs typeface="Calibri"/>
              <a:sym typeface="Calibri"/>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Accept any money for its services, or any contributions from non-A.A. sources.</a:t>
            </a:r>
            <a:endParaRPr sz="1200" b="0" i="0" u="none" strike="noStrike" cap="none">
              <a:solidFill>
                <a:schemeClr val="dk1"/>
              </a:solidFill>
              <a:latin typeface="Calibri"/>
              <a:ea typeface="Calibri"/>
              <a:cs typeface="Calibri"/>
              <a:sym typeface="Calibri"/>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Provide letters of reference to parole boards, lawyers, court officials, social agencies, employers, etc. </a:t>
            </a:r>
            <a:endParaRPr sz="1600" b="0" i="0" u="none" strike="noStrike" cap="none">
              <a:solidFill>
                <a:schemeClr val="dk1"/>
              </a:solidFill>
              <a:latin typeface="Calibri"/>
              <a:ea typeface="Calibri"/>
              <a:cs typeface="Calibri"/>
              <a:sym typeface="Calibri"/>
            </a:endParaRPr>
          </a:p>
          <a:p>
            <a:pPr marL="287338" marR="0" lvl="0" indent="-287338" algn="l" rtl="0">
              <a:lnSpc>
                <a:spcPct val="100000"/>
              </a:lnSpc>
              <a:spcBef>
                <a:spcPts val="0"/>
              </a:spcBef>
              <a:spcAft>
                <a:spcPts val="0"/>
              </a:spcAft>
              <a:buClr>
                <a:srgbClr val="000000"/>
              </a:buClr>
              <a:buSzPts val="1400"/>
              <a:buFont typeface="Arial"/>
              <a:buNone/>
            </a:pPr>
            <a:endParaRPr sz="1600" b="1" i="0" u="none" strike="noStrike" cap="none">
              <a:solidFill>
                <a:schemeClr val="dk1"/>
              </a:solidFill>
              <a:latin typeface="Nunito"/>
              <a:ea typeface="Nunito"/>
              <a:cs typeface="Nunito"/>
              <a:sym typeface="Nunito"/>
            </a:endParaRPr>
          </a:p>
          <a:p>
            <a:pPr marL="287338" marR="0" lvl="0" indent="-185738" algn="l" rtl="0">
              <a:lnSpc>
                <a:spcPct val="100000"/>
              </a:lnSpc>
              <a:spcBef>
                <a:spcPts val="0"/>
              </a:spcBef>
              <a:spcAft>
                <a:spcPts val="0"/>
              </a:spcAft>
              <a:buClr>
                <a:schemeClr val="dk1"/>
              </a:buClr>
              <a:buSzPts val="1600"/>
              <a:buFont typeface="Calibri"/>
              <a:buNone/>
            </a:pPr>
            <a:endParaRPr sz="1600" b="1" i="0" u="none" strike="noStrike" cap="none">
              <a:solidFill>
                <a:schemeClr val="dk1"/>
              </a:solidFill>
              <a:latin typeface="Nunito"/>
              <a:ea typeface="Nunito"/>
              <a:cs typeface="Nunito"/>
              <a:sym typeface="Nunito"/>
            </a:endParaRPr>
          </a:p>
          <a:p>
            <a:pPr marL="287338" marR="0" lvl="0" indent="-287338" algn="l" rtl="0">
              <a:lnSpc>
                <a:spcPct val="100000"/>
              </a:lnSpc>
              <a:spcBef>
                <a:spcPts val="0"/>
              </a:spcBef>
              <a:spcAft>
                <a:spcPts val="0"/>
              </a:spcAft>
              <a:buClr>
                <a:srgbClr val="000000"/>
              </a:buClr>
              <a:buSzPts val="1400"/>
              <a:buFont typeface="Arial"/>
              <a:buNone/>
            </a:pPr>
            <a:endParaRPr sz="1200" b="1" i="0" u="none" strike="noStrike" cap="none">
              <a:solidFill>
                <a:schemeClr val="dk1"/>
              </a:solidFill>
              <a:latin typeface="Nunito"/>
              <a:ea typeface="Nunito"/>
              <a:cs typeface="Nunito"/>
              <a:sym typeface="Nuni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sldNum" idx="12"/>
          </p:nvPr>
        </p:nvSpPr>
        <p:spPr>
          <a:xfrm>
            <a:off x="3898101" y="8829968"/>
            <a:ext cx="2982119" cy="466434"/>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
        <p:nvSpPr>
          <p:cNvPr id="144" name="Shape 144"/>
          <p:cNvSpPr>
            <a:spLocks noGrp="1" noRot="1" noChangeAspect="1"/>
          </p:cNvSpPr>
          <p:nvPr>
            <p:ph type="sldImg" idx="2"/>
          </p:nvPr>
        </p:nvSpPr>
        <p:spPr>
          <a:xfrm>
            <a:off x="652463" y="1162050"/>
            <a:ext cx="5576887" cy="31384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5" name="Shape 145"/>
          <p:cNvSpPr txBox="1">
            <a:spLocks noGrp="1"/>
          </p:cNvSpPr>
          <p:nvPr>
            <p:ph type="body" idx="1"/>
          </p:nvPr>
        </p:nvSpPr>
        <p:spPr>
          <a:xfrm>
            <a:off x="688182" y="4473893"/>
            <a:ext cx="5505450" cy="3660457"/>
          </a:xfrm>
          <a:prstGeom prst="rect">
            <a:avLst/>
          </a:prstGeom>
          <a:noFill/>
          <a:ln>
            <a:noFill/>
          </a:ln>
        </p:spPr>
        <p:txBody>
          <a:bodyPr spcFirstLastPara="1" wrap="square" lIns="92425" tIns="46200" rIns="92425" bIns="46200" anchor="t" anchorCtr="0">
            <a:noAutofit/>
          </a:bodyPr>
          <a:lstStyle/>
          <a:p>
            <a:pPr marL="0" marR="0" lvl="0" indent="0" algn="just" rtl="0">
              <a:lnSpc>
                <a:spcPct val="100000"/>
              </a:lnSpc>
              <a:spcBef>
                <a:spcPts val="0"/>
              </a:spcBef>
              <a:spcAft>
                <a:spcPts val="0"/>
              </a:spcAft>
              <a:buClr>
                <a:schemeClr val="dk1"/>
              </a:buClr>
              <a:buSzPts val="1600"/>
              <a:buFont typeface="Nunito"/>
              <a:buNone/>
            </a:pPr>
            <a:r>
              <a:rPr lang="en-US" sz="1600" b="1" i="0" u="sng" strike="noStrike" cap="none">
                <a:solidFill>
                  <a:schemeClr val="dk1"/>
                </a:solidFill>
                <a:latin typeface="Nunito"/>
                <a:ea typeface="Nunito"/>
                <a:cs typeface="Nunito"/>
                <a:sym typeface="Nunito"/>
              </a:rPr>
              <a:t>Singleness of Purpose</a:t>
            </a:r>
            <a:endParaRPr sz="1200" b="0" i="0" u="none" strike="noStrike" cap="none">
              <a:solidFill>
                <a:schemeClr val="dk1"/>
              </a:solidFill>
              <a:latin typeface="Calibri"/>
              <a:ea typeface="Calibri"/>
              <a:cs typeface="Calibri"/>
              <a:sym typeface="Calibri"/>
            </a:endParaRPr>
          </a:p>
          <a:p>
            <a:pPr marL="236538" marR="0" lvl="0" indent="-236538" algn="just" rtl="0">
              <a:lnSpc>
                <a:spcPct val="100000"/>
              </a:lnSpc>
              <a:spcBef>
                <a:spcPts val="0"/>
              </a:spcBef>
              <a:spcAft>
                <a:spcPts val="0"/>
              </a:spcAft>
              <a:buClr>
                <a:schemeClr val="dk1"/>
              </a:buClr>
              <a:buSzPts val="1600"/>
              <a:buFont typeface="Nunito"/>
              <a:buChar char="•"/>
            </a:pPr>
            <a:r>
              <a:rPr lang="en-US" sz="1600" b="1" i="0" u="none" strike="noStrike" cap="none">
                <a:solidFill>
                  <a:schemeClr val="dk1"/>
                </a:solidFill>
                <a:latin typeface="Nunito"/>
                <a:ea typeface="Nunito"/>
                <a:cs typeface="Nunito"/>
                <a:sym typeface="Nunito"/>
              </a:rPr>
              <a:t>A.A. offers help to alcoholics, and the focus of A.A. meetings is recovery from alcoholism.</a:t>
            </a:r>
            <a:endParaRPr sz="1200" b="0" i="0" u="none" strike="noStrike" cap="none">
              <a:solidFill>
                <a:schemeClr val="dk1"/>
              </a:solidFill>
              <a:latin typeface="Calibri"/>
              <a:ea typeface="Calibri"/>
              <a:cs typeface="Calibri"/>
              <a:sym typeface="Calibri"/>
            </a:endParaRPr>
          </a:p>
          <a:p>
            <a:pPr marL="236538" marR="0" lvl="0" indent="-236538" algn="just" rtl="0">
              <a:lnSpc>
                <a:spcPct val="100000"/>
              </a:lnSpc>
              <a:spcBef>
                <a:spcPts val="0"/>
              </a:spcBef>
              <a:spcAft>
                <a:spcPts val="0"/>
              </a:spcAft>
              <a:buClr>
                <a:schemeClr val="dk1"/>
              </a:buClr>
              <a:buSzPts val="1600"/>
              <a:buFont typeface="Nunito"/>
              <a:buChar char="•"/>
            </a:pPr>
            <a:r>
              <a:rPr lang="en-US" sz="1600" b="1" i="0" u="none" strike="noStrike" cap="none">
                <a:solidFill>
                  <a:schemeClr val="dk1"/>
                </a:solidFill>
                <a:latin typeface="Nunito"/>
                <a:ea typeface="Nunito"/>
                <a:cs typeface="Nunito"/>
                <a:sym typeface="Nunito"/>
              </a:rPr>
              <a:t>Anyone may observe A.A. meetings designated as </a:t>
            </a:r>
            <a:r>
              <a:rPr lang="en-US" sz="1600" b="1" i="1" u="none" strike="noStrike" cap="none">
                <a:solidFill>
                  <a:schemeClr val="dk1"/>
                </a:solidFill>
                <a:latin typeface="Nunito"/>
                <a:ea typeface="Nunito"/>
                <a:cs typeface="Nunito"/>
                <a:sym typeface="Nunito"/>
              </a:rPr>
              <a:t>open</a:t>
            </a:r>
            <a:r>
              <a:rPr lang="en-US" sz="1600" b="1" i="0" u="none" strike="noStrike" cap="none">
                <a:solidFill>
                  <a:schemeClr val="dk1"/>
                </a:solidFill>
                <a:latin typeface="Nunito"/>
                <a:ea typeface="Nunito"/>
                <a:cs typeface="Nunito"/>
                <a:sym typeface="Nunito"/>
              </a:rPr>
              <a:t> to see how A.A. works.</a:t>
            </a:r>
            <a:endParaRPr sz="1200" b="0" i="0" u="none" strike="noStrike" cap="none">
              <a:solidFill>
                <a:schemeClr val="dk1"/>
              </a:solidFill>
              <a:latin typeface="Calibri"/>
              <a:ea typeface="Calibri"/>
              <a:cs typeface="Calibri"/>
              <a:sym typeface="Calibri"/>
            </a:endParaRPr>
          </a:p>
          <a:p>
            <a:pPr marL="236538" marR="0" lvl="0" indent="-236538" algn="just" rtl="0">
              <a:lnSpc>
                <a:spcPct val="100000"/>
              </a:lnSpc>
              <a:spcBef>
                <a:spcPts val="0"/>
              </a:spcBef>
              <a:spcAft>
                <a:spcPts val="0"/>
              </a:spcAft>
              <a:buClr>
                <a:schemeClr val="dk1"/>
              </a:buClr>
              <a:buSzPts val="1600"/>
              <a:buFont typeface="Nunito"/>
              <a:buChar char="•"/>
            </a:pPr>
            <a:r>
              <a:rPr lang="en-US" sz="1600" b="1" i="0" u="none" strike="noStrike" cap="none">
                <a:solidFill>
                  <a:schemeClr val="dk1"/>
                </a:solidFill>
                <a:latin typeface="Nunito"/>
                <a:ea typeface="Nunito"/>
                <a:cs typeface="Nunito"/>
                <a:sym typeface="Nunito"/>
              </a:rPr>
              <a:t>Only those with a </a:t>
            </a:r>
            <a:r>
              <a:rPr lang="en-US" sz="1600" b="1" i="1" u="none" strike="noStrike" cap="none">
                <a:solidFill>
                  <a:schemeClr val="dk1"/>
                </a:solidFill>
                <a:latin typeface="Nunito"/>
                <a:ea typeface="Nunito"/>
                <a:cs typeface="Nunito"/>
                <a:sym typeface="Nunito"/>
              </a:rPr>
              <a:t>drinking</a:t>
            </a:r>
            <a:r>
              <a:rPr lang="en-US" sz="1600" b="1" i="0" u="none" strike="noStrike" cap="none">
                <a:solidFill>
                  <a:schemeClr val="dk1"/>
                </a:solidFill>
                <a:latin typeface="Nunito"/>
                <a:ea typeface="Nunito"/>
                <a:cs typeface="Nunito"/>
                <a:sym typeface="Nunito"/>
              </a:rPr>
              <a:t> problem may attend </a:t>
            </a:r>
            <a:r>
              <a:rPr lang="en-US" sz="1600" b="1" i="1" u="none" strike="noStrike" cap="none">
                <a:solidFill>
                  <a:schemeClr val="dk1"/>
                </a:solidFill>
                <a:latin typeface="Nunito"/>
                <a:ea typeface="Nunito"/>
                <a:cs typeface="Nunito"/>
                <a:sym typeface="Nunito"/>
              </a:rPr>
              <a:t>closed</a:t>
            </a:r>
            <a:r>
              <a:rPr lang="en-US" sz="1600" b="1" i="0" u="none" strike="noStrike" cap="none">
                <a:solidFill>
                  <a:schemeClr val="dk1"/>
                </a:solidFill>
                <a:latin typeface="Nunito"/>
                <a:ea typeface="Nunito"/>
                <a:cs typeface="Nunito"/>
                <a:sym typeface="Nunito"/>
              </a:rPr>
              <a:t> meetings or become A.A. members.</a:t>
            </a:r>
            <a:endParaRPr sz="1200" b="0" i="0" u="none" strike="noStrike" cap="none">
              <a:solidFill>
                <a:schemeClr val="dk1"/>
              </a:solidFill>
              <a:latin typeface="Calibri"/>
              <a:ea typeface="Calibri"/>
              <a:cs typeface="Calibri"/>
              <a:sym typeface="Calibri"/>
            </a:endParaRPr>
          </a:p>
          <a:p>
            <a:pPr marL="236538" marR="0" lvl="0" indent="-236538" algn="just" rtl="0">
              <a:lnSpc>
                <a:spcPct val="100000"/>
              </a:lnSpc>
              <a:spcBef>
                <a:spcPts val="0"/>
              </a:spcBef>
              <a:spcAft>
                <a:spcPts val="0"/>
              </a:spcAft>
              <a:buClr>
                <a:schemeClr val="dk1"/>
              </a:buClr>
              <a:buSzPts val="1600"/>
              <a:buFont typeface="Nunito"/>
              <a:buChar char="•"/>
            </a:pPr>
            <a:r>
              <a:rPr lang="en-US" sz="1600" b="1" i="0" u="none" strike="noStrike" cap="none">
                <a:solidFill>
                  <a:schemeClr val="dk1"/>
                </a:solidFill>
                <a:latin typeface="Nunito"/>
                <a:ea typeface="Nunito"/>
                <a:cs typeface="Nunito"/>
                <a:sym typeface="Nunito"/>
              </a:rPr>
              <a:t>People with problems other than alcoholism are able to become A.A. members </a:t>
            </a:r>
            <a:r>
              <a:rPr lang="en-US" sz="1600" b="1" i="1" u="none" strike="noStrike" cap="none">
                <a:solidFill>
                  <a:schemeClr val="dk1"/>
                </a:solidFill>
                <a:latin typeface="Nunito"/>
                <a:ea typeface="Nunito"/>
                <a:cs typeface="Nunito"/>
                <a:sym typeface="Nunito"/>
              </a:rPr>
              <a:t>only</a:t>
            </a:r>
            <a:r>
              <a:rPr lang="en-US" sz="1600" b="1" i="0" u="none" strike="noStrike" cap="none">
                <a:solidFill>
                  <a:schemeClr val="dk1"/>
                </a:solidFill>
                <a:latin typeface="Nunito"/>
                <a:ea typeface="Nunito"/>
                <a:cs typeface="Nunito"/>
                <a:sym typeface="Nunito"/>
              </a:rPr>
              <a:t> if they also have a drinking problem.</a:t>
            </a:r>
            <a:endParaRPr sz="1200" b="0" i="0" u="none" strike="noStrike" cap="none">
              <a:solidFill>
                <a:schemeClr val="dk1"/>
              </a:solidFill>
              <a:latin typeface="Calibri"/>
              <a:ea typeface="Calibri"/>
              <a:cs typeface="Calibri"/>
              <a:sym typeface="Calibri"/>
            </a:endParaRPr>
          </a:p>
          <a:p>
            <a:pPr marL="236538" marR="0" lvl="0" indent="-236538" algn="just" rtl="0">
              <a:lnSpc>
                <a:spcPct val="100000"/>
              </a:lnSpc>
              <a:spcBef>
                <a:spcPts val="0"/>
              </a:spcBef>
              <a:spcAft>
                <a:spcPts val="0"/>
              </a:spcAft>
              <a:buClr>
                <a:schemeClr val="dk1"/>
              </a:buClr>
              <a:buSzPts val="1600"/>
              <a:buFont typeface="Nunito"/>
              <a:buChar char="•"/>
            </a:pPr>
            <a:r>
              <a:rPr lang="en-US" sz="1600" b="1" i="0" u="none" strike="noStrike" cap="none">
                <a:solidFill>
                  <a:schemeClr val="dk1"/>
                </a:solidFill>
                <a:latin typeface="Nunito"/>
                <a:ea typeface="Nunito"/>
                <a:cs typeface="Nunito"/>
                <a:sym typeface="Nunito"/>
              </a:rPr>
              <a:t>The A.A. Fellowship makes its message freely available. What the alcoholic does with it is up to him or her. </a:t>
            </a:r>
            <a:endParaRPr sz="1200" b="0" i="0" u="none" strike="noStrike" cap="none">
              <a:solidFill>
                <a:schemeClr val="dk1"/>
              </a:solidFill>
              <a:latin typeface="Calibri"/>
              <a:ea typeface="Calibri"/>
              <a:cs typeface="Calibri"/>
              <a:sym typeface="Calibri"/>
            </a:endParaRPr>
          </a:p>
          <a:p>
            <a:pPr marL="236538" marR="0" lvl="0" indent="-236538" algn="just" rtl="0">
              <a:lnSpc>
                <a:spcPct val="100000"/>
              </a:lnSpc>
              <a:spcBef>
                <a:spcPts val="0"/>
              </a:spcBef>
              <a:spcAft>
                <a:spcPts val="0"/>
              </a:spcAft>
              <a:buClr>
                <a:schemeClr val="dk1"/>
              </a:buClr>
              <a:buSzPts val="1600"/>
              <a:buFont typeface="Nunito"/>
              <a:buChar char="•"/>
            </a:pPr>
            <a:r>
              <a:rPr lang="en-US" sz="1600" b="1" i="0" u="none" strike="noStrike" cap="none">
                <a:solidFill>
                  <a:schemeClr val="dk1"/>
                </a:solidFill>
                <a:latin typeface="Nunito"/>
                <a:ea typeface="Nunito"/>
                <a:cs typeface="Nunito"/>
                <a:sym typeface="Nunito"/>
              </a:rPr>
              <a:t>A.A. meetings are often brought into correctional and treatment facilities, upon request.  </a:t>
            </a:r>
            <a:endParaRPr sz="1200" b="0" i="0" u="none" strike="noStrike" cap="none">
              <a:solidFill>
                <a:schemeClr val="dk1"/>
              </a:solidFill>
              <a:latin typeface="Calibri"/>
              <a:ea typeface="Calibri"/>
              <a:cs typeface="Calibri"/>
              <a:sym typeface="Calibri"/>
            </a:endParaRPr>
          </a:p>
          <a:p>
            <a:pPr marL="236538" marR="0" lvl="0" indent="-236538" algn="l" rtl="0">
              <a:lnSpc>
                <a:spcPct val="100000"/>
              </a:lnSpc>
              <a:spcBef>
                <a:spcPts val="0"/>
              </a:spcBef>
              <a:spcAft>
                <a:spcPts val="0"/>
              </a:spcAft>
              <a:buClr>
                <a:srgbClr val="000000"/>
              </a:buClr>
              <a:buSzPts val="1400"/>
              <a:buFont typeface="Arial"/>
              <a:buNone/>
            </a:pPr>
            <a:endParaRPr sz="1600" b="1" i="0" u="none" strike="noStrike" cap="none">
              <a:solidFill>
                <a:schemeClr val="dk1"/>
              </a:solidFill>
              <a:latin typeface="Nunito"/>
              <a:ea typeface="Nunito"/>
              <a:cs typeface="Nunito"/>
              <a:sym typeface="Nunito"/>
            </a:endParaRPr>
          </a:p>
          <a:p>
            <a:pPr marL="236538" marR="0" lvl="0" indent="-134938" algn="l" rtl="0">
              <a:lnSpc>
                <a:spcPct val="100000"/>
              </a:lnSpc>
              <a:spcBef>
                <a:spcPts val="0"/>
              </a:spcBef>
              <a:spcAft>
                <a:spcPts val="0"/>
              </a:spcAft>
              <a:buClr>
                <a:schemeClr val="dk1"/>
              </a:buClr>
              <a:buSzPts val="1600"/>
              <a:buFont typeface="Calibri"/>
              <a:buNone/>
            </a:pPr>
            <a:endParaRPr sz="1600" b="1" i="0" u="none" strike="noStrike" cap="none">
              <a:solidFill>
                <a:schemeClr val="dk1"/>
              </a:solidFill>
              <a:latin typeface="Nunito"/>
              <a:ea typeface="Nunito"/>
              <a:cs typeface="Nunito"/>
              <a:sym typeface="Nuni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524000" y="1122363"/>
            <a:ext cx="9144000" cy="2387600"/>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 name="Shape 17"/>
          <p:cNvSpPr txBox="1">
            <a:spLocks noGrp="1"/>
          </p:cNvSpPr>
          <p:nvPr>
            <p:ph type="subTitle" idx="1"/>
          </p:nvPr>
        </p:nvSpPr>
        <p:spPr>
          <a:xfrm>
            <a:off x="1524000" y="3602038"/>
            <a:ext cx="9144000" cy="1655762"/>
          </a:xfrm>
          <a:prstGeom prst="rect">
            <a:avLst/>
          </a:prstGeom>
          <a:noFill/>
          <a:ln>
            <a:noFill/>
          </a:ln>
        </p:spPr>
        <p:txBody>
          <a:bodyPr spcFirstLastPara="1" wrap="square" lIns="91425" tIns="91425" rIns="91425" bIns="91425"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4" name="Shape 7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7133431" y="1956594"/>
            <a:ext cx="5811838" cy="26289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0" name="Shape 8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 name="Shape 23"/>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831850" y="1709738"/>
            <a:ext cx="10515600" cy="2852737"/>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 name="Shape 29"/>
          <p:cNvSpPr txBox="1">
            <a:spLocks noGrp="1"/>
          </p:cNvSpPr>
          <p:nvPr>
            <p:ph type="body" idx="1"/>
          </p:nvPr>
        </p:nvSpPr>
        <p:spPr>
          <a:xfrm>
            <a:off x="831850" y="4589463"/>
            <a:ext cx="10515600" cy="150018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 name="Shape 35"/>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839788"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2" name="Shape 42"/>
          <p:cNvSpPr txBox="1">
            <a:spLocks noGrp="1"/>
          </p:cNvSpPr>
          <p:nvPr>
            <p:ph type="body" idx="1"/>
          </p:nvPr>
        </p:nvSpPr>
        <p:spPr>
          <a:xfrm>
            <a:off x="839788" y="1681163"/>
            <a:ext cx="5157787"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839788" y="2505075"/>
            <a:ext cx="5157787"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6172200" y="1681163"/>
            <a:ext cx="5183188"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6172200" y="2505075"/>
            <a:ext cx="5183188"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1" name="Shape 5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 name="Shape 60"/>
          <p:cNvSpPr txBox="1">
            <a:spLocks noGrp="1"/>
          </p:cNvSpPr>
          <p:nvPr>
            <p:ph type="body" idx="1"/>
          </p:nvPr>
        </p:nvSpPr>
        <p:spPr>
          <a:xfrm>
            <a:off x="5183188" y="987425"/>
            <a:ext cx="6172200" cy="4873625"/>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7" name="Shape 67"/>
          <p:cNvSpPr>
            <a:spLocks noGrp="1"/>
          </p:cNvSpPr>
          <p:nvPr>
            <p:ph type="pic" idx="2"/>
          </p:nvPr>
        </p:nvSpPr>
        <p:spPr>
          <a:xfrm>
            <a:off x="5183188" y="987425"/>
            <a:ext cx="6172200" cy="4873625"/>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Shape 11"/>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aa.org/pages/en_US/subscribe-to-about-aa-newsletter-for-professional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aa.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p:nvPr/>
        </p:nvSpPr>
        <p:spPr>
          <a:xfrm>
            <a:off x="0" y="3090041"/>
            <a:ext cx="12192000" cy="3767959"/>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Shape 91"/>
          <p:cNvSpPr txBox="1">
            <a:spLocks noGrp="1"/>
          </p:cNvSpPr>
          <p:nvPr>
            <p:ph type="ctrTitle"/>
          </p:nvPr>
        </p:nvSpPr>
        <p:spPr>
          <a:xfrm>
            <a:off x="2209800" y="2150804"/>
            <a:ext cx="8229600" cy="10668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3A3838"/>
              </a:buClr>
              <a:buSzPts val="5400"/>
              <a:buFont typeface="Calibri"/>
              <a:buNone/>
            </a:pPr>
            <a:r>
              <a:rPr lang="en-US" sz="5400" b="0" i="0" u="none" strike="noStrike" cap="none">
                <a:solidFill>
                  <a:srgbClr val="3A3838"/>
                </a:solidFill>
                <a:latin typeface="Calibri"/>
                <a:ea typeface="Calibri"/>
                <a:cs typeface="Calibri"/>
                <a:sym typeface="Calibri"/>
              </a:rPr>
              <a:t>Alcoholics Anonymous</a:t>
            </a:r>
            <a:endParaRPr sz="6000" b="0" i="0" u="none" strike="noStrike" cap="none">
              <a:solidFill>
                <a:schemeClr val="dk1"/>
              </a:solidFill>
              <a:latin typeface="Calibri"/>
              <a:ea typeface="Calibri"/>
              <a:cs typeface="Calibri"/>
              <a:sym typeface="Calibri"/>
            </a:endParaRPr>
          </a:p>
        </p:txBody>
      </p:sp>
      <p:sp>
        <p:nvSpPr>
          <p:cNvPr id="92" name="Shape 92"/>
          <p:cNvSpPr txBox="1">
            <a:spLocks noGrp="1"/>
          </p:cNvSpPr>
          <p:nvPr>
            <p:ph type="subTitle" idx="1"/>
          </p:nvPr>
        </p:nvSpPr>
        <p:spPr>
          <a:xfrm>
            <a:off x="1752600" y="3352800"/>
            <a:ext cx="8915400" cy="8382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995"/>
              <a:buFont typeface="Arial"/>
              <a:buNone/>
            </a:pPr>
            <a:r>
              <a:rPr lang="en-US" sz="4995" b="0" i="0" u="none" strike="noStrike" cap="none">
                <a:solidFill>
                  <a:schemeClr val="lt1"/>
                </a:solidFill>
                <a:latin typeface="Calibri"/>
                <a:ea typeface="Calibri"/>
                <a:cs typeface="Calibri"/>
                <a:sym typeface="Calibri"/>
              </a:rPr>
              <a:t>Let’s Be Friendly with Our Friends</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2286000" y="914400"/>
            <a:ext cx="7924800" cy="9906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3A3838"/>
              </a:buClr>
              <a:buSzPts val="5400"/>
              <a:buFont typeface="Calibri"/>
              <a:buNone/>
            </a:pPr>
            <a:r>
              <a:rPr lang="en-US" sz="5400" b="0" i="0" u="none" strike="noStrike" cap="none">
                <a:solidFill>
                  <a:srgbClr val="3A3838"/>
                </a:solidFill>
                <a:latin typeface="Calibri"/>
                <a:ea typeface="Calibri"/>
                <a:cs typeface="Calibri"/>
                <a:sym typeface="Calibri"/>
              </a:rPr>
              <a:t>A.A.’s Spirit of Service	</a:t>
            </a:r>
            <a:endParaRPr sz="4400" b="0" i="0" u="none" strike="noStrike" cap="none">
              <a:solidFill>
                <a:schemeClr val="dk1"/>
              </a:solidFill>
              <a:latin typeface="Calibri"/>
              <a:ea typeface="Calibri"/>
              <a:cs typeface="Calibri"/>
              <a:sym typeface="Calibri"/>
            </a:endParaRPr>
          </a:p>
        </p:txBody>
      </p:sp>
      <p:pic>
        <p:nvPicPr>
          <p:cNvPr id="155" name="Shape 155"/>
          <p:cNvPicPr preferRelativeResize="0"/>
          <p:nvPr/>
        </p:nvPicPr>
        <p:blipFill rotWithShape="1">
          <a:blip r:embed="rId3">
            <a:alphaModFix/>
          </a:blip>
          <a:srcRect/>
          <a:stretch/>
        </p:blipFill>
        <p:spPr>
          <a:xfrm>
            <a:off x="8434131" y="2221597"/>
            <a:ext cx="2930958" cy="3956793"/>
          </a:xfrm>
          <a:prstGeom prst="rect">
            <a:avLst/>
          </a:prstGeom>
          <a:noFill/>
          <a:ln>
            <a:noFill/>
          </a:ln>
        </p:spPr>
      </p:pic>
      <p:pic>
        <p:nvPicPr>
          <p:cNvPr id="156" name="Shape 156"/>
          <p:cNvPicPr preferRelativeResize="0"/>
          <p:nvPr/>
        </p:nvPicPr>
        <p:blipFill rotWithShape="1">
          <a:blip r:embed="rId4">
            <a:alphaModFix/>
          </a:blip>
          <a:srcRect/>
          <a:stretch/>
        </p:blipFill>
        <p:spPr>
          <a:xfrm>
            <a:off x="862045" y="2266790"/>
            <a:ext cx="7216227" cy="3911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838200" y="66591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3A3838"/>
              </a:buClr>
              <a:buSzPts val="4800"/>
              <a:buFont typeface="Calibri"/>
              <a:buNone/>
            </a:pPr>
            <a:r>
              <a:rPr lang="en-US" sz="4800" b="0" i="0" u="none" strike="noStrike" cap="none">
                <a:solidFill>
                  <a:srgbClr val="3A3838"/>
                </a:solidFill>
                <a:latin typeface="Calibri"/>
                <a:ea typeface="Calibri"/>
                <a:cs typeface="Calibri"/>
                <a:sym typeface="Calibri"/>
              </a:rPr>
              <a:t>Why knowledge about alcoholism and A.A. is important to medical professionals</a:t>
            </a:r>
            <a:endParaRPr sz="4800" b="0" i="0" u="none" strike="noStrike" cap="none">
              <a:solidFill>
                <a:srgbClr val="3A3838"/>
              </a:solidFill>
              <a:latin typeface="Calibri"/>
              <a:ea typeface="Calibri"/>
              <a:cs typeface="Calibri"/>
              <a:sym typeface="Calibri"/>
            </a:endParaRPr>
          </a:p>
        </p:txBody>
      </p:sp>
      <p:sp>
        <p:nvSpPr>
          <p:cNvPr id="163" name="Shape 163"/>
          <p:cNvSpPr txBox="1">
            <a:spLocks noGrp="1"/>
          </p:cNvSpPr>
          <p:nvPr>
            <p:ph type="body" idx="1"/>
          </p:nvPr>
        </p:nvSpPr>
        <p:spPr>
          <a:xfrm>
            <a:off x="838200" y="2423160"/>
            <a:ext cx="10515600" cy="25836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120000"/>
              </a:lnSpc>
              <a:spcBef>
                <a:spcPts val="0"/>
              </a:spcBef>
              <a:spcAft>
                <a:spcPts val="0"/>
              </a:spcAft>
              <a:buClr>
                <a:schemeClr val="accent2"/>
              </a:buClr>
              <a:buSzPts val="2800"/>
              <a:buFont typeface="Noto Sans Symbols"/>
              <a:buChar char="▪"/>
            </a:pPr>
            <a:r>
              <a:rPr lang="en-US" sz="2800" b="0" i="0" u="none" strike="noStrike" cap="none">
                <a:solidFill>
                  <a:srgbClr val="3A3838"/>
                </a:solidFill>
                <a:latin typeface="Quattrocento Sans"/>
                <a:ea typeface="Quattrocento Sans"/>
                <a:cs typeface="Quattrocento Sans"/>
                <a:sym typeface="Quattrocento Sans"/>
              </a:rPr>
              <a:t>According to the NCADD</a:t>
            </a:r>
            <a:r>
              <a:rPr lang="en-US" sz="2800" b="0" i="0" u="none" strike="noStrike" cap="none" baseline="30000">
                <a:solidFill>
                  <a:schemeClr val="dk1"/>
                </a:solidFill>
                <a:latin typeface="Quattrocento Sans"/>
                <a:ea typeface="Quattrocento Sans"/>
                <a:cs typeface="Quattrocento Sans"/>
                <a:sym typeface="Quattrocento Sans"/>
              </a:rPr>
              <a:t>1</a:t>
            </a:r>
            <a:r>
              <a:rPr lang="en-US" sz="2800" b="0" i="0" u="none" strike="noStrike" cap="none">
                <a:solidFill>
                  <a:srgbClr val="3A3838"/>
                </a:solidFill>
                <a:latin typeface="Quattrocento Sans"/>
                <a:ea typeface="Quattrocento Sans"/>
                <a:cs typeface="Quattrocento Sans"/>
                <a:sym typeface="Quattrocento Sans"/>
              </a:rPr>
              <a:t>, there are </a:t>
            </a:r>
            <a:r>
              <a:rPr lang="en-US" sz="2800" b="1" i="0" u="none" strike="noStrike" cap="none">
                <a:solidFill>
                  <a:srgbClr val="3A3838"/>
                </a:solidFill>
                <a:latin typeface="Quattrocento Sans"/>
                <a:ea typeface="Quattrocento Sans"/>
                <a:cs typeface="Quattrocento Sans"/>
                <a:sym typeface="Quattrocento Sans"/>
              </a:rPr>
              <a:t>17.6 million </a:t>
            </a:r>
            <a:r>
              <a:rPr lang="en-US" sz="2800" b="0" i="0" u="none" strike="noStrike" cap="none">
                <a:solidFill>
                  <a:srgbClr val="3A3838"/>
                </a:solidFill>
                <a:latin typeface="Quattrocento Sans"/>
                <a:ea typeface="Quattrocento Sans"/>
                <a:cs typeface="Quattrocento Sans"/>
                <a:sym typeface="Quattrocento Sans"/>
              </a:rPr>
              <a:t>people in the U.S. suffering from alcoholism</a:t>
            </a:r>
            <a:endParaRPr sz="2800" b="0" i="0" u="none" strike="noStrike" cap="none">
              <a:solidFill>
                <a:srgbClr val="3A3838"/>
              </a:solidFill>
              <a:latin typeface="Quattrocento Sans"/>
              <a:ea typeface="Quattrocento Sans"/>
              <a:cs typeface="Quattrocento Sans"/>
              <a:sym typeface="Quattrocento Sans"/>
            </a:endParaRPr>
          </a:p>
          <a:p>
            <a:pPr marL="228600" marR="0" lvl="0" indent="-228600" algn="l" rtl="0">
              <a:lnSpc>
                <a:spcPct val="120000"/>
              </a:lnSpc>
              <a:spcBef>
                <a:spcPts val="1200"/>
              </a:spcBef>
              <a:spcAft>
                <a:spcPts val="0"/>
              </a:spcAft>
              <a:buClr>
                <a:schemeClr val="accent2"/>
              </a:buClr>
              <a:buSzPts val="2800"/>
              <a:buFont typeface="Noto Sans Symbols"/>
              <a:buChar char="▪"/>
            </a:pPr>
            <a:r>
              <a:rPr lang="en-US" sz="2800" b="0" i="0" u="none" strike="noStrike" cap="none">
                <a:solidFill>
                  <a:srgbClr val="3A3838"/>
                </a:solidFill>
                <a:latin typeface="Quattrocento Sans"/>
                <a:ea typeface="Quattrocento Sans"/>
                <a:cs typeface="Quattrocento Sans"/>
                <a:sym typeface="Quattrocento Sans"/>
              </a:rPr>
              <a:t>A.A. estimates</a:t>
            </a:r>
            <a:r>
              <a:rPr lang="en-US" sz="2800" b="0" i="0" u="none" strike="noStrike" cap="none" baseline="30000">
                <a:solidFill>
                  <a:schemeClr val="dk1"/>
                </a:solidFill>
                <a:latin typeface="Quattrocento Sans"/>
                <a:ea typeface="Quattrocento Sans"/>
                <a:cs typeface="Quattrocento Sans"/>
                <a:sym typeface="Quattrocento Sans"/>
              </a:rPr>
              <a:t>2</a:t>
            </a:r>
            <a:r>
              <a:rPr lang="en-US" sz="2800" b="0" i="0" u="none" strike="noStrike" cap="none">
                <a:solidFill>
                  <a:srgbClr val="3A3838"/>
                </a:solidFill>
                <a:latin typeface="Quattrocento Sans"/>
                <a:ea typeface="Quattrocento Sans"/>
                <a:cs typeface="Quattrocento Sans"/>
                <a:sym typeface="Quattrocento Sans"/>
              </a:rPr>
              <a:t> to have ~</a:t>
            </a:r>
            <a:r>
              <a:rPr lang="en-US" sz="2800" b="1" i="0" u="none" strike="noStrike" cap="none">
                <a:solidFill>
                  <a:srgbClr val="3A3838"/>
                </a:solidFill>
                <a:latin typeface="Quattrocento Sans"/>
                <a:ea typeface="Quattrocento Sans"/>
                <a:cs typeface="Quattrocento Sans"/>
                <a:sym typeface="Quattrocento Sans"/>
              </a:rPr>
              <a:t>2 million </a:t>
            </a:r>
            <a:r>
              <a:rPr lang="en-US" sz="2800" b="0" i="0" u="none" strike="noStrike" cap="none">
                <a:solidFill>
                  <a:srgbClr val="3A3838"/>
                </a:solidFill>
                <a:latin typeface="Quattrocento Sans"/>
                <a:ea typeface="Quattrocento Sans"/>
                <a:cs typeface="Quattrocento Sans"/>
                <a:sym typeface="Quattrocento Sans"/>
              </a:rPr>
              <a:t>members in the U.S. and Canada</a:t>
            </a:r>
            <a:endParaRPr sz="2800" b="0" i="0" u="none" strike="noStrike" cap="none">
              <a:solidFill>
                <a:schemeClr val="dk1"/>
              </a:solidFill>
              <a:latin typeface="Calibri"/>
              <a:ea typeface="Calibri"/>
              <a:cs typeface="Calibri"/>
              <a:sym typeface="Calibri"/>
            </a:endParaRPr>
          </a:p>
          <a:p>
            <a:pPr marL="228600" marR="0" lvl="0" indent="-228600" algn="l" rtl="0">
              <a:lnSpc>
                <a:spcPct val="120000"/>
              </a:lnSpc>
              <a:spcBef>
                <a:spcPts val="1200"/>
              </a:spcBef>
              <a:spcAft>
                <a:spcPts val="0"/>
              </a:spcAft>
              <a:buClr>
                <a:schemeClr val="accent2"/>
              </a:buClr>
              <a:buSzPts val="2800"/>
              <a:buFont typeface="Noto Sans Symbols"/>
              <a:buChar char="▪"/>
            </a:pPr>
            <a:r>
              <a:rPr lang="en-US" sz="2800" b="0" i="0" u="none" strike="noStrike" cap="none">
                <a:solidFill>
                  <a:srgbClr val="3A3838"/>
                </a:solidFill>
                <a:latin typeface="Quattrocento Sans"/>
                <a:ea typeface="Quattrocento Sans"/>
                <a:cs typeface="Quattrocento Sans"/>
                <a:sym typeface="Quattrocento Sans"/>
              </a:rPr>
              <a:t>Millions more sick alcoholics are still out there, suffering….</a:t>
            </a:r>
            <a:endParaRPr sz="2800" b="0" i="0" u="none" strike="noStrike" cap="none">
              <a:solidFill>
                <a:srgbClr val="3A3838"/>
              </a:solidFill>
              <a:latin typeface="Quattrocento Sans"/>
              <a:ea typeface="Quattrocento Sans"/>
              <a:cs typeface="Quattrocento Sans"/>
              <a:sym typeface="Quattrocento Sans"/>
            </a:endParaRPr>
          </a:p>
        </p:txBody>
      </p:sp>
      <p:sp>
        <p:nvSpPr>
          <p:cNvPr id="164" name="Shape 164"/>
          <p:cNvSpPr txBox="1"/>
          <p:nvPr/>
        </p:nvSpPr>
        <p:spPr>
          <a:xfrm>
            <a:off x="1152658" y="5528922"/>
            <a:ext cx="9692640" cy="907941"/>
          </a:xfrm>
          <a:prstGeom prst="rect">
            <a:avLst/>
          </a:prstGeom>
          <a:noFill/>
          <a:ln w="9525" cap="flat" cmpd="sng">
            <a:solidFill>
              <a:srgbClr val="D8D8D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baseline="30000">
                <a:solidFill>
                  <a:schemeClr val="dk1"/>
                </a:solidFill>
                <a:latin typeface="Calibri"/>
                <a:ea typeface="Calibri"/>
                <a:cs typeface="Calibri"/>
                <a:sym typeface="Calibri"/>
              </a:rPr>
              <a:t>1</a:t>
            </a:r>
            <a:r>
              <a:rPr lang="en-US" sz="1600" b="0" i="0" u="none" strike="noStrike" cap="none">
                <a:solidFill>
                  <a:schemeClr val="dk1"/>
                </a:solidFill>
                <a:latin typeface="Calibri"/>
                <a:ea typeface="Calibri"/>
                <a:cs typeface="Calibri"/>
                <a:sym typeface="Calibri"/>
              </a:rPr>
              <a:t> A.A. has no affiliation with the National Council on Alcoholism and Drug Dependence, Inc. (NCADD)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baseline="30000">
                <a:solidFill>
                  <a:schemeClr val="dk1"/>
                </a:solidFill>
                <a:latin typeface="Calibri"/>
                <a:ea typeface="Calibri"/>
                <a:cs typeface="Calibri"/>
                <a:sym typeface="Calibri"/>
              </a:rPr>
              <a:t>2</a:t>
            </a:r>
            <a:r>
              <a:rPr lang="en-US" sz="1600" b="0" i="0" u="none" strike="noStrike" cap="none">
                <a:solidFill>
                  <a:schemeClr val="dk1"/>
                </a:solidFill>
                <a:latin typeface="Calibri"/>
                <a:ea typeface="Calibri"/>
                <a:cs typeface="Calibri"/>
                <a:sym typeface="Calibri"/>
              </a:rPr>
              <a:t> A.A. does not keep membership records. The information shown here is based on reports given by groups and does not represent an actual count of those who consider themselves A.A. members.</a:t>
            </a: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Shape 170"/>
          <p:cNvPicPr preferRelativeResize="0"/>
          <p:nvPr/>
        </p:nvPicPr>
        <p:blipFill rotWithShape="1">
          <a:blip r:embed="rId3">
            <a:alphaModFix/>
          </a:blip>
          <a:srcRect/>
          <a:stretch/>
        </p:blipFill>
        <p:spPr>
          <a:xfrm>
            <a:off x="3398729" y="0"/>
            <a:ext cx="8880691" cy="6858000"/>
          </a:xfrm>
          <a:prstGeom prst="rect">
            <a:avLst/>
          </a:prstGeom>
          <a:noFill/>
          <a:ln>
            <a:noFill/>
          </a:ln>
        </p:spPr>
      </p:pic>
      <p:pic>
        <p:nvPicPr>
          <p:cNvPr id="171" name="Shape 171"/>
          <p:cNvPicPr preferRelativeResize="0"/>
          <p:nvPr/>
        </p:nvPicPr>
        <p:blipFill rotWithShape="1">
          <a:blip r:embed="rId4">
            <a:alphaModFix/>
          </a:blip>
          <a:srcRect/>
          <a:stretch/>
        </p:blipFill>
        <p:spPr>
          <a:xfrm>
            <a:off x="1" y="1"/>
            <a:ext cx="3474720" cy="3052987"/>
          </a:xfrm>
          <a:prstGeom prst="rect">
            <a:avLst/>
          </a:prstGeom>
          <a:noFill/>
          <a:ln>
            <a:noFill/>
          </a:ln>
        </p:spPr>
      </p:pic>
      <p:pic>
        <p:nvPicPr>
          <p:cNvPr id="172" name="Shape 172"/>
          <p:cNvPicPr preferRelativeResize="0"/>
          <p:nvPr/>
        </p:nvPicPr>
        <p:blipFill rotWithShape="1">
          <a:blip r:embed="rId5">
            <a:alphaModFix/>
          </a:blip>
          <a:srcRect/>
          <a:stretch/>
        </p:blipFill>
        <p:spPr>
          <a:xfrm>
            <a:off x="1" y="3976687"/>
            <a:ext cx="3474720" cy="2879554"/>
          </a:xfrm>
          <a:prstGeom prst="rect">
            <a:avLst/>
          </a:prstGeom>
          <a:noFill/>
          <a:ln>
            <a:noFill/>
          </a:ln>
        </p:spPr>
      </p:pic>
      <p:sp>
        <p:nvSpPr>
          <p:cNvPr id="173" name="Shape 173"/>
          <p:cNvSpPr/>
          <p:nvPr/>
        </p:nvSpPr>
        <p:spPr>
          <a:xfrm>
            <a:off x="0" y="3052988"/>
            <a:ext cx="3474721" cy="923699"/>
          </a:xfrm>
          <a:prstGeom prst="rect">
            <a:avLst/>
          </a:prstGeom>
          <a:solidFill>
            <a:srgbClr val="1C11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853965" y="1945875"/>
            <a:ext cx="10515600" cy="4128872"/>
          </a:xfrm>
          <a:prstGeom prst="rect">
            <a:avLst/>
          </a:prstGeom>
          <a:noFill/>
          <a:ln>
            <a:noFill/>
          </a:ln>
        </p:spPr>
        <p:txBody>
          <a:bodyPr spcFirstLastPara="1" wrap="square" lIns="91425" tIns="45700" rIns="91425" bIns="45700" anchor="t" anchorCtr="0">
            <a:noAutofit/>
          </a:bodyPr>
          <a:lstStyle/>
          <a:p>
            <a:pPr marL="228600" marR="0" lvl="0" indent="-228600" algn="l" rtl="0">
              <a:lnSpc>
                <a:spcPct val="110000"/>
              </a:lnSpc>
              <a:spcBef>
                <a:spcPts val="0"/>
              </a:spcBef>
              <a:spcAft>
                <a:spcPts val="0"/>
              </a:spcAft>
              <a:buClr>
                <a:schemeClr val="accent2"/>
              </a:buClr>
              <a:buSzPts val="2800"/>
              <a:buFont typeface="Noto Sans Symbols"/>
              <a:buChar char="▪"/>
            </a:pPr>
            <a:r>
              <a:rPr lang="en-US" sz="2800" b="0" i="0" u="none" strike="noStrike" cap="none">
                <a:solidFill>
                  <a:srgbClr val="3A3838"/>
                </a:solidFill>
                <a:latin typeface="Quattrocento Sans"/>
                <a:ea typeface="Quattrocento Sans"/>
                <a:cs typeface="Quattrocento Sans"/>
                <a:sym typeface="Quattrocento Sans"/>
              </a:rPr>
              <a:t>Be honest and empathetic with the alcoholic patient</a:t>
            </a:r>
            <a:endParaRPr sz="2800" b="0" i="0" u="none" strike="noStrike" cap="none">
              <a:solidFill>
                <a:schemeClr val="dk1"/>
              </a:solidFill>
              <a:latin typeface="Calibri"/>
              <a:ea typeface="Calibri"/>
              <a:cs typeface="Calibri"/>
              <a:sym typeface="Calibri"/>
            </a:endParaRPr>
          </a:p>
          <a:p>
            <a:pPr marL="228600" marR="0" lvl="0" indent="-228600" algn="l" rtl="0">
              <a:lnSpc>
                <a:spcPct val="110000"/>
              </a:lnSpc>
              <a:spcBef>
                <a:spcPts val="1200"/>
              </a:spcBef>
              <a:spcAft>
                <a:spcPts val="0"/>
              </a:spcAft>
              <a:buClr>
                <a:schemeClr val="accent2"/>
              </a:buClr>
              <a:buSzPts val="2800"/>
              <a:buFont typeface="Noto Sans Symbols"/>
              <a:buChar char="▪"/>
            </a:pPr>
            <a:r>
              <a:rPr lang="en-US" sz="2800" b="0" i="0" u="none" strike="noStrike" cap="none">
                <a:solidFill>
                  <a:srgbClr val="3A3838"/>
                </a:solidFill>
                <a:latin typeface="Quattrocento Sans"/>
                <a:ea typeface="Quattrocento Sans"/>
                <a:cs typeface="Quattrocento Sans"/>
                <a:sym typeface="Quattrocento Sans"/>
              </a:rPr>
              <a:t>Make it clear that she has a progressive and often fatal illness, and that she can’t get well by herself, and she needs a lot of help</a:t>
            </a:r>
            <a:endParaRPr sz="2800" b="0" i="0" u="none" strike="noStrike" cap="none">
              <a:solidFill>
                <a:schemeClr val="dk1"/>
              </a:solidFill>
              <a:latin typeface="Calibri"/>
              <a:ea typeface="Calibri"/>
              <a:cs typeface="Calibri"/>
              <a:sym typeface="Calibri"/>
            </a:endParaRPr>
          </a:p>
          <a:p>
            <a:pPr marL="228600" marR="0" lvl="0" indent="-228600" algn="l" rtl="0">
              <a:lnSpc>
                <a:spcPct val="110000"/>
              </a:lnSpc>
              <a:spcBef>
                <a:spcPts val="1200"/>
              </a:spcBef>
              <a:spcAft>
                <a:spcPts val="0"/>
              </a:spcAft>
              <a:buClr>
                <a:schemeClr val="accent2"/>
              </a:buClr>
              <a:buSzPts val="2800"/>
              <a:buFont typeface="Noto Sans Symbols"/>
              <a:buChar char="▪"/>
            </a:pPr>
            <a:r>
              <a:rPr lang="en-US" sz="2800" b="0" i="0" u="none" strike="noStrike" cap="none">
                <a:solidFill>
                  <a:srgbClr val="3A3838"/>
                </a:solidFill>
                <a:latin typeface="Quattrocento Sans"/>
                <a:ea typeface="Quattrocento Sans"/>
                <a:cs typeface="Quattrocento Sans"/>
                <a:sym typeface="Quattrocento Sans"/>
              </a:rPr>
              <a:t>At this stage, the main objective is that the alcoholic recognize that they have a problem. When the alcoholic accepts that they have a problem, the battle is half won</a:t>
            </a:r>
            <a:endParaRPr sz="2800" b="0" i="0" u="none" strike="noStrike" cap="none">
              <a:solidFill>
                <a:schemeClr val="dk1"/>
              </a:solidFill>
              <a:latin typeface="Calibri"/>
              <a:ea typeface="Calibri"/>
              <a:cs typeface="Calibri"/>
              <a:sym typeface="Calibri"/>
            </a:endParaRPr>
          </a:p>
          <a:p>
            <a:pPr marL="228600" marR="0" lvl="0" indent="-228600" algn="l" rtl="0">
              <a:lnSpc>
                <a:spcPct val="110000"/>
              </a:lnSpc>
              <a:spcBef>
                <a:spcPts val="1200"/>
              </a:spcBef>
              <a:spcAft>
                <a:spcPts val="0"/>
              </a:spcAft>
              <a:buClr>
                <a:schemeClr val="accent2"/>
              </a:buClr>
              <a:buSzPts val="2800"/>
              <a:buFont typeface="Noto Sans Symbols"/>
              <a:buChar char="▪"/>
            </a:pPr>
            <a:r>
              <a:rPr lang="en-US" sz="2800" b="0" i="0" u="none" strike="noStrike" cap="none">
                <a:solidFill>
                  <a:srgbClr val="3A3838"/>
                </a:solidFill>
                <a:latin typeface="Quattrocento Sans"/>
                <a:ea typeface="Quattrocento Sans"/>
                <a:cs typeface="Quattrocento Sans"/>
                <a:sym typeface="Quattrocento Sans"/>
              </a:rPr>
              <a:t>Provide information about A.A. to the alcoholic patient</a:t>
            </a:r>
            <a:endParaRPr sz="2800" b="1" i="0" u="none" strike="noStrike" cap="none">
              <a:solidFill>
                <a:schemeClr val="dk2"/>
              </a:solidFill>
              <a:latin typeface="Quattrocento Sans"/>
              <a:ea typeface="Quattrocento Sans"/>
              <a:cs typeface="Quattrocento Sans"/>
              <a:sym typeface="Quattrocento Sans"/>
            </a:endParaRPr>
          </a:p>
        </p:txBody>
      </p:sp>
      <p:sp>
        <p:nvSpPr>
          <p:cNvPr id="180" name="Shape 180"/>
          <p:cNvSpPr txBox="1"/>
          <p:nvPr/>
        </p:nvSpPr>
        <p:spPr>
          <a:xfrm>
            <a:off x="990600" y="5175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3A3838"/>
              </a:buClr>
              <a:buSzPts val="5400"/>
              <a:buFont typeface="Calibri"/>
              <a:buNone/>
            </a:pPr>
            <a:r>
              <a:rPr lang="en-US" sz="5400" b="0" i="0" u="none" strike="noStrike" cap="none">
                <a:solidFill>
                  <a:srgbClr val="3A3838"/>
                </a:solidFill>
                <a:latin typeface="Calibri"/>
                <a:ea typeface="Calibri"/>
                <a:cs typeface="Calibri"/>
                <a:sym typeface="Calibri"/>
              </a:rPr>
              <a:t>How medical professionals can help?</a:t>
            </a:r>
            <a:endParaRPr sz="5400" b="0" i="0" u="none" strike="noStrike" cap="none">
              <a:solidFill>
                <a:srgbClr val="3A3838"/>
              </a:solidFill>
              <a:latin typeface="Calibri"/>
              <a:ea typeface="Calibri"/>
              <a:cs typeface="Calibri"/>
              <a:sym typeface="Calibri"/>
            </a:endParaRPr>
          </a:p>
        </p:txBody>
      </p:sp>
      <p:sp>
        <p:nvSpPr>
          <p:cNvPr id="181" name="Shape 181"/>
          <p:cNvSpPr/>
          <p:nvPr/>
        </p:nvSpPr>
        <p:spPr>
          <a:xfrm>
            <a:off x="1150089" y="6177534"/>
            <a:ext cx="4220001" cy="369332"/>
          </a:xfrm>
          <a:prstGeom prst="rect">
            <a:avLst/>
          </a:prstGeom>
          <a:noFill/>
          <a:ln w="9525" cap="flat" cmpd="sng">
            <a:solidFill>
              <a:srgbClr val="BFBFB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baseline="30000">
                <a:solidFill>
                  <a:srgbClr val="3A3838"/>
                </a:solidFill>
                <a:latin typeface="Quattrocento Sans"/>
                <a:ea typeface="Quattrocento Sans"/>
                <a:cs typeface="Quattrocento Sans"/>
                <a:sym typeface="Quattrocento Sans"/>
              </a:rPr>
              <a:t>1</a:t>
            </a:r>
            <a:r>
              <a:rPr lang="en-US" sz="1800" b="0" i="0" u="none" strike="noStrike" cap="none">
                <a:solidFill>
                  <a:srgbClr val="3A3838"/>
                </a:solidFill>
                <a:latin typeface="Quattrocento Sans"/>
                <a:ea typeface="Quattrocento Sans"/>
                <a:cs typeface="Quattrocento Sans"/>
                <a:sym typeface="Quattrocento Sans"/>
              </a:rPr>
              <a:t> From the A.A. 2014 Membership Survey</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838200" y="2423160"/>
            <a:ext cx="10515600" cy="2896317"/>
          </a:xfrm>
          <a:prstGeom prst="rect">
            <a:avLst/>
          </a:prstGeom>
          <a:noFill/>
          <a:ln>
            <a:noFill/>
          </a:ln>
        </p:spPr>
        <p:txBody>
          <a:bodyPr spcFirstLastPara="1" wrap="square" lIns="91425" tIns="45700" rIns="91425" bIns="45700" anchor="t" anchorCtr="0">
            <a:noAutofit/>
          </a:bodyPr>
          <a:lstStyle/>
          <a:p>
            <a:pPr marL="228600" marR="0" lvl="0" indent="-228600" algn="l" rtl="0">
              <a:lnSpc>
                <a:spcPct val="110000"/>
              </a:lnSpc>
              <a:spcBef>
                <a:spcPts val="0"/>
              </a:spcBef>
              <a:spcAft>
                <a:spcPts val="0"/>
              </a:spcAft>
              <a:buClr>
                <a:schemeClr val="accent2"/>
              </a:buClr>
              <a:buSzPts val="2800"/>
              <a:buFont typeface="Noto Sans Symbols"/>
              <a:buChar char="▪"/>
            </a:pPr>
            <a:r>
              <a:rPr lang="en-US" sz="2800" b="1" i="0" u="none" strike="noStrike" cap="none">
                <a:solidFill>
                  <a:srgbClr val="3A3838"/>
                </a:solidFill>
                <a:latin typeface="Quattrocento Sans"/>
                <a:ea typeface="Quattrocento Sans"/>
                <a:cs typeface="Quattrocento Sans"/>
                <a:sym typeface="Quattrocento Sans"/>
              </a:rPr>
              <a:t>Peer Support</a:t>
            </a:r>
            <a:r>
              <a:rPr lang="en-US" sz="2800" b="0" i="0" u="none" strike="noStrike" cap="none">
                <a:solidFill>
                  <a:srgbClr val="3A3838"/>
                </a:solidFill>
                <a:latin typeface="Quattrocento Sans"/>
                <a:ea typeface="Quattrocento Sans"/>
                <a:cs typeface="Quattrocento Sans"/>
                <a:sym typeface="Quattrocento Sans"/>
              </a:rPr>
              <a:t>: A.A. volunteers visit the patient in the hospital at their bedside</a:t>
            </a:r>
            <a:endParaRPr sz="2800" b="0" i="0" u="none" strike="noStrike" cap="none">
              <a:solidFill>
                <a:schemeClr val="dk1"/>
              </a:solidFill>
              <a:latin typeface="Calibri"/>
              <a:ea typeface="Calibri"/>
              <a:cs typeface="Calibri"/>
              <a:sym typeface="Calibri"/>
            </a:endParaRPr>
          </a:p>
          <a:p>
            <a:pPr marL="228600" marR="0" lvl="0" indent="-228600" algn="l" rtl="0">
              <a:lnSpc>
                <a:spcPct val="110000"/>
              </a:lnSpc>
              <a:spcBef>
                <a:spcPts val="1200"/>
              </a:spcBef>
              <a:spcAft>
                <a:spcPts val="0"/>
              </a:spcAft>
              <a:buClr>
                <a:schemeClr val="accent2"/>
              </a:buClr>
              <a:buSzPts val="2800"/>
              <a:buFont typeface="Noto Sans Symbols"/>
              <a:buChar char="▪"/>
            </a:pPr>
            <a:r>
              <a:rPr lang="en-US" sz="2800" b="1" i="0" u="none" strike="noStrike" cap="none">
                <a:solidFill>
                  <a:srgbClr val="3A3838"/>
                </a:solidFill>
                <a:latin typeface="Quattrocento Sans"/>
                <a:ea typeface="Quattrocento Sans"/>
                <a:cs typeface="Quattrocento Sans"/>
                <a:sym typeface="Quattrocento Sans"/>
              </a:rPr>
              <a:t>Bridge</a:t>
            </a:r>
            <a:r>
              <a:rPr lang="en-US" sz="2800" b="0" i="0" u="none" strike="noStrike" cap="none">
                <a:solidFill>
                  <a:srgbClr val="3A3838"/>
                </a:solidFill>
                <a:latin typeface="Quattrocento Sans"/>
                <a:ea typeface="Quattrocento Sans"/>
                <a:cs typeface="Quattrocento Sans"/>
                <a:sym typeface="Quattrocento Sans"/>
              </a:rPr>
              <a:t>: A.A. volunteers take patients to meetings upon discharge</a:t>
            </a:r>
            <a:endParaRPr sz="2800" b="0" i="0" u="none" strike="noStrike" cap="none">
              <a:solidFill>
                <a:schemeClr val="dk1"/>
              </a:solidFill>
              <a:latin typeface="Calibri"/>
              <a:ea typeface="Calibri"/>
              <a:cs typeface="Calibri"/>
              <a:sym typeface="Calibri"/>
            </a:endParaRPr>
          </a:p>
          <a:p>
            <a:pPr marL="228600" marR="0" lvl="0" indent="-228600" algn="l" rtl="0">
              <a:lnSpc>
                <a:spcPct val="110000"/>
              </a:lnSpc>
              <a:spcBef>
                <a:spcPts val="1200"/>
              </a:spcBef>
              <a:spcAft>
                <a:spcPts val="0"/>
              </a:spcAft>
              <a:buClr>
                <a:schemeClr val="accent2"/>
              </a:buClr>
              <a:buSzPts val="2800"/>
              <a:buFont typeface="Noto Sans Symbols"/>
              <a:buChar char="▪"/>
            </a:pPr>
            <a:r>
              <a:rPr lang="en-US" sz="2800" b="1" i="0" u="none" strike="noStrike" cap="none">
                <a:solidFill>
                  <a:srgbClr val="3A3838"/>
                </a:solidFill>
                <a:latin typeface="Quattrocento Sans"/>
                <a:ea typeface="Quattrocento Sans"/>
                <a:cs typeface="Quattrocento Sans"/>
                <a:sym typeface="Quattrocento Sans"/>
              </a:rPr>
              <a:t>Training</a:t>
            </a:r>
            <a:r>
              <a:rPr lang="en-US" sz="2800" b="0" i="0" u="none" strike="noStrike" cap="none">
                <a:solidFill>
                  <a:srgbClr val="3A3838"/>
                </a:solidFill>
                <a:latin typeface="Quattrocento Sans"/>
                <a:ea typeface="Quattrocento Sans"/>
                <a:cs typeface="Quattrocento Sans"/>
                <a:sym typeface="Quattrocento Sans"/>
              </a:rPr>
              <a:t>: A.A. volunteers provide information about A.A. to Hospital professionals</a:t>
            </a:r>
            <a:endParaRPr sz="2800" b="0" i="0" u="none" strike="noStrike" cap="none">
              <a:solidFill>
                <a:schemeClr val="dk1"/>
              </a:solidFill>
              <a:latin typeface="Calibri"/>
              <a:ea typeface="Calibri"/>
              <a:cs typeface="Calibri"/>
              <a:sym typeface="Calibri"/>
            </a:endParaRPr>
          </a:p>
        </p:txBody>
      </p:sp>
      <p:sp>
        <p:nvSpPr>
          <p:cNvPr id="188" name="Shape 188"/>
          <p:cNvSpPr txBox="1"/>
          <p:nvPr/>
        </p:nvSpPr>
        <p:spPr>
          <a:xfrm>
            <a:off x="838200" y="5175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3A3838"/>
              </a:buClr>
              <a:buSzPts val="5400"/>
              <a:buFont typeface="Calibri"/>
              <a:buNone/>
            </a:pPr>
            <a:r>
              <a:rPr lang="en-US" sz="5400" b="0" i="0" u="none" strike="noStrike" cap="none">
                <a:solidFill>
                  <a:srgbClr val="3A3838"/>
                </a:solidFill>
                <a:latin typeface="Calibri"/>
                <a:ea typeface="Calibri"/>
                <a:cs typeface="Calibri"/>
                <a:sym typeface="Calibri"/>
              </a:rPr>
              <a:t>A.A. Peer Support in Hospitals</a:t>
            </a:r>
            <a:endParaRPr sz="5400" b="0" i="0" u="none" strike="noStrike" cap="none">
              <a:solidFill>
                <a:srgbClr val="3A3838"/>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5400"/>
              <a:buFont typeface="Calibri"/>
              <a:buNone/>
            </a:pPr>
            <a:r>
              <a:rPr lang="en-US" sz="5400" b="0" i="0" u="none" strike="noStrike" cap="none">
                <a:solidFill>
                  <a:schemeClr val="dk1"/>
                </a:solidFill>
                <a:latin typeface="Calibri"/>
                <a:ea typeface="Calibri"/>
                <a:cs typeface="Calibri"/>
                <a:sym typeface="Calibri"/>
              </a:rPr>
              <a:t>Peer Support Visit Process</a:t>
            </a:r>
            <a:endParaRPr sz="5400" b="0" i="0" u="none" strike="noStrike" cap="none">
              <a:solidFill>
                <a:schemeClr val="dk1"/>
              </a:solidFill>
              <a:latin typeface="Calibri"/>
              <a:ea typeface="Calibri"/>
              <a:cs typeface="Calibri"/>
              <a:sym typeface="Calibri"/>
            </a:endParaRPr>
          </a:p>
        </p:txBody>
      </p:sp>
      <p:sp>
        <p:nvSpPr>
          <p:cNvPr id="194" name="Shape 19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rgbClr val="ED7D31"/>
              </a:buClr>
              <a:buSzPts val="2170"/>
              <a:buFont typeface="Noto Sans Symbols"/>
              <a:buChar char="▪"/>
            </a:pPr>
            <a:r>
              <a:rPr lang="en-US" sz="2170" b="0" i="0" u="none" strike="noStrike" cap="none">
                <a:solidFill>
                  <a:srgbClr val="3A3838"/>
                </a:solidFill>
                <a:latin typeface="Quattrocento Sans"/>
                <a:ea typeface="Quattrocento Sans"/>
                <a:cs typeface="Quattrocento Sans"/>
                <a:sym typeface="Quattrocento Sans"/>
              </a:rPr>
              <a:t>After a patient has been identified with an Alcohol Use Disorder(AUD), the patient is asked if they would like a peer support visit from members of Alcoholics Anonymous. </a:t>
            </a:r>
            <a:endParaRPr sz="2170" b="0" i="0" u="none" strike="noStrike" cap="none">
              <a:solidFill>
                <a:srgbClr val="3A3838"/>
              </a:solidFill>
              <a:latin typeface="Quattrocento Sans"/>
              <a:ea typeface="Quattrocento Sans"/>
              <a:cs typeface="Quattrocento Sans"/>
              <a:sym typeface="Quattrocento Sans"/>
            </a:endParaRPr>
          </a:p>
          <a:p>
            <a:pPr marL="228600" marR="0" lvl="0" indent="-228600" algn="l" rtl="0">
              <a:lnSpc>
                <a:spcPct val="100000"/>
              </a:lnSpc>
              <a:spcBef>
                <a:spcPts val="1200"/>
              </a:spcBef>
              <a:spcAft>
                <a:spcPts val="0"/>
              </a:spcAft>
              <a:buClr>
                <a:srgbClr val="ED7D31"/>
              </a:buClr>
              <a:buSzPts val="2170"/>
              <a:buFont typeface="Noto Sans Symbols"/>
              <a:buChar char="▪"/>
            </a:pPr>
            <a:r>
              <a:rPr lang="en-US" sz="2170" b="0" i="0" u="none" strike="noStrike" cap="none">
                <a:solidFill>
                  <a:srgbClr val="3A3838"/>
                </a:solidFill>
                <a:latin typeface="Quattrocento Sans"/>
                <a:ea typeface="Quattrocento Sans"/>
                <a:cs typeface="Quattrocento Sans"/>
                <a:sym typeface="Quattrocento Sans"/>
              </a:rPr>
              <a:t>If patients agrees, they sign an ROI</a:t>
            </a:r>
            <a:endParaRPr sz="2800" b="0" i="0" u="none" strike="noStrike" cap="none">
              <a:solidFill>
                <a:schemeClr val="dk1"/>
              </a:solidFill>
              <a:latin typeface="Calibri"/>
              <a:ea typeface="Calibri"/>
              <a:cs typeface="Calibri"/>
              <a:sym typeface="Calibri"/>
            </a:endParaRPr>
          </a:p>
          <a:p>
            <a:pPr marL="228600" marR="0" lvl="0" indent="-228600" algn="l" rtl="0">
              <a:lnSpc>
                <a:spcPct val="100000"/>
              </a:lnSpc>
              <a:spcBef>
                <a:spcPts val="1200"/>
              </a:spcBef>
              <a:spcAft>
                <a:spcPts val="0"/>
              </a:spcAft>
              <a:buClr>
                <a:srgbClr val="ED7D31"/>
              </a:buClr>
              <a:buSzPts val="2170"/>
              <a:buFont typeface="Noto Sans Symbols"/>
              <a:buChar char="▪"/>
            </a:pPr>
            <a:r>
              <a:rPr lang="en-US" sz="2170" b="0" i="0" u="none" strike="noStrike" cap="none">
                <a:solidFill>
                  <a:srgbClr val="3A3838"/>
                </a:solidFill>
                <a:latin typeface="Quattrocento Sans"/>
                <a:ea typeface="Quattrocento Sans"/>
                <a:cs typeface="Quattrocento Sans"/>
                <a:sym typeface="Quattrocento Sans"/>
              </a:rPr>
              <a:t>Hospital staff emails A.A. with patient: </a:t>
            </a:r>
            <a:r>
              <a:rPr lang="en-US" sz="2170" b="1" i="1" u="none" strike="noStrike" cap="none">
                <a:solidFill>
                  <a:srgbClr val="3A3838"/>
                </a:solidFill>
                <a:latin typeface="Quattrocento Sans"/>
                <a:ea typeface="Quattrocento Sans"/>
                <a:cs typeface="Quattrocento Sans"/>
                <a:sym typeface="Quattrocento Sans"/>
              </a:rPr>
              <a:t>name, sex, location, phone number</a:t>
            </a:r>
            <a:r>
              <a:rPr lang="en-US" sz="2170" b="0" i="0" u="none" strike="noStrike" cap="none">
                <a:solidFill>
                  <a:srgbClr val="3A3838"/>
                </a:solidFill>
                <a:latin typeface="Quattrocento Sans"/>
                <a:ea typeface="Quattrocento Sans"/>
                <a:cs typeface="Quattrocento Sans"/>
                <a:sym typeface="Quattrocento Sans"/>
              </a:rPr>
              <a:t>.</a:t>
            </a:r>
            <a:endParaRPr sz="2170" b="0" i="0" u="none" strike="noStrike" cap="none">
              <a:solidFill>
                <a:srgbClr val="3A3838"/>
              </a:solidFill>
              <a:latin typeface="Quattrocento Sans"/>
              <a:ea typeface="Quattrocento Sans"/>
              <a:cs typeface="Quattrocento Sans"/>
              <a:sym typeface="Quattrocento Sans"/>
            </a:endParaRPr>
          </a:p>
          <a:p>
            <a:pPr marL="228600" marR="0" lvl="0" indent="-228600" algn="l" rtl="0">
              <a:lnSpc>
                <a:spcPct val="100000"/>
              </a:lnSpc>
              <a:spcBef>
                <a:spcPts val="1200"/>
              </a:spcBef>
              <a:spcAft>
                <a:spcPts val="0"/>
              </a:spcAft>
              <a:buClr>
                <a:srgbClr val="ED7D31"/>
              </a:buClr>
              <a:buSzPts val="2170"/>
              <a:buFont typeface="Noto Sans Symbols"/>
              <a:buChar char="▪"/>
            </a:pPr>
            <a:r>
              <a:rPr lang="en-US" sz="2170" b="0" i="0" u="none" strike="noStrike" cap="none">
                <a:solidFill>
                  <a:srgbClr val="3A3838"/>
                </a:solidFill>
                <a:latin typeface="Quattrocento Sans"/>
                <a:ea typeface="Quattrocento Sans"/>
                <a:cs typeface="Quattrocento Sans"/>
                <a:sym typeface="Quattrocento Sans"/>
              </a:rPr>
              <a:t>Within 3-4 hours, 2 A.A. volunteers (same sex as patient) arrive to hospital and check in with the nurse station before entering the patients room. </a:t>
            </a:r>
            <a:endParaRPr sz="2170" b="0" i="0" u="none" strike="noStrike" cap="none">
              <a:solidFill>
                <a:srgbClr val="3A3838"/>
              </a:solidFill>
              <a:latin typeface="Quattrocento Sans"/>
              <a:ea typeface="Quattrocento Sans"/>
              <a:cs typeface="Quattrocento Sans"/>
              <a:sym typeface="Quattrocento Sans"/>
            </a:endParaRPr>
          </a:p>
          <a:p>
            <a:pPr marL="228600" marR="0" lvl="0" indent="-228600" algn="l" rtl="0">
              <a:lnSpc>
                <a:spcPct val="100000"/>
              </a:lnSpc>
              <a:spcBef>
                <a:spcPts val="1200"/>
              </a:spcBef>
              <a:spcAft>
                <a:spcPts val="0"/>
              </a:spcAft>
              <a:buClr>
                <a:srgbClr val="ED7D31"/>
              </a:buClr>
              <a:buSzPts val="2170"/>
              <a:buFont typeface="Noto Sans Symbols"/>
              <a:buChar char="▪"/>
            </a:pPr>
            <a:r>
              <a:rPr lang="en-US" sz="2170" b="0" i="0" u="none" strike="noStrike" cap="none">
                <a:solidFill>
                  <a:srgbClr val="3A3838"/>
                </a:solidFill>
                <a:latin typeface="Quattrocento Sans"/>
                <a:ea typeface="Quattrocento Sans"/>
                <a:cs typeface="Quattrocento Sans"/>
                <a:sym typeface="Quattrocento Sans"/>
              </a:rPr>
              <a:t>The visit with the patient is confidential and like a very small meeting of Alcoholics Anonymous. If the patient is interested in additional help from A.A., a bridge is offered. </a:t>
            </a: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1200"/>
              </a:spcBef>
              <a:spcAft>
                <a:spcPts val="0"/>
              </a:spcAft>
              <a:buClr>
                <a:srgbClr val="ED7D31"/>
              </a:buClr>
              <a:buSzPts val="2170"/>
              <a:buFont typeface="Arial"/>
              <a:buNone/>
            </a:pPr>
            <a:endParaRPr sz="2170" b="0" i="0" u="none" strike="noStrike" cap="none">
              <a:solidFill>
                <a:srgbClr val="3A3838"/>
              </a:solidFill>
              <a:latin typeface="Quattrocento Sans"/>
              <a:ea typeface="Quattrocento Sans"/>
              <a:cs typeface="Quattrocento Sans"/>
              <a:sym typeface="Quattrocento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p:nvPr/>
        </p:nvSpPr>
        <p:spPr>
          <a:xfrm>
            <a:off x="6794467" y="3357878"/>
            <a:ext cx="523652" cy="125908"/>
          </a:xfrm>
          <a:prstGeom prst="rightArrow">
            <a:avLst>
              <a:gd name="adj1" fmla="val 50000"/>
              <a:gd name="adj2"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1" name="Shape 201"/>
          <p:cNvSpPr/>
          <p:nvPr/>
        </p:nvSpPr>
        <p:spPr>
          <a:xfrm>
            <a:off x="7578090" y="4548171"/>
            <a:ext cx="523652" cy="125908"/>
          </a:xfrm>
          <a:prstGeom prst="rightArrow">
            <a:avLst>
              <a:gd name="adj1" fmla="val 50000"/>
              <a:gd name="adj2"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2" name="Shape 202"/>
          <p:cNvSpPr/>
          <p:nvPr/>
        </p:nvSpPr>
        <p:spPr>
          <a:xfrm>
            <a:off x="4364182" y="3821504"/>
            <a:ext cx="136162" cy="362116"/>
          </a:xfrm>
          <a:prstGeom prst="downArrow">
            <a:avLst>
              <a:gd name="adj1" fmla="val 50000"/>
              <a:gd name="adj2"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3" name="Shape 203"/>
          <p:cNvSpPr/>
          <p:nvPr/>
        </p:nvSpPr>
        <p:spPr>
          <a:xfrm>
            <a:off x="5144541" y="4994292"/>
            <a:ext cx="126058" cy="329929"/>
          </a:xfrm>
          <a:prstGeom prst="downArrow">
            <a:avLst>
              <a:gd name="adj1" fmla="val 50000"/>
              <a:gd name="adj2"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4" name="Shape 204"/>
          <p:cNvSpPr/>
          <p:nvPr/>
        </p:nvSpPr>
        <p:spPr>
          <a:xfrm>
            <a:off x="6168265" y="3371458"/>
            <a:ext cx="523652" cy="125908"/>
          </a:xfrm>
          <a:prstGeom prst="rightArrow">
            <a:avLst>
              <a:gd name="adj1" fmla="val 50000"/>
              <a:gd name="adj2"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5" name="Shape 205"/>
          <p:cNvSpPr/>
          <p:nvPr/>
        </p:nvSpPr>
        <p:spPr>
          <a:xfrm>
            <a:off x="2797949" y="3401500"/>
            <a:ext cx="523652" cy="125908"/>
          </a:xfrm>
          <a:prstGeom prst="rightArrow">
            <a:avLst>
              <a:gd name="adj1" fmla="val 50000"/>
              <a:gd name="adj2"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06" name="Shape 206"/>
          <p:cNvCxnSpPr/>
          <p:nvPr/>
        </p:nvCxnSpPr>
        <p:spPr>
          <a:xfrm>
            <a:off x="5780978" y="4706538"/>
            <a:ext cx="0" cy="228600"/>
          </a:xfrm>
          <a:prstGeom prst="straightConnector1">
            <a:avLst/>
          </a:prstGeom>
          <a:noFill/>
          <a:ln w="28575" cap="flat" cmpd="sng">
            <a:solidFill>
              <a:schemeClr val="accent2"/>
            </a:solidFill>
            <a:prstDash val="solid"/>
            <a:miter lim="800000"/>
            <a:headEnd type="none" w="sm" len="sm"/>
            <a:tailEnd type="none" w="sm" len="sm"/>
          </a:ln>
        </p:spPr>
      </p:cxnSp>
      <p:sp>
        <p:nvSpPr>
          <p:cNvPr id="207" name="Shape 207"/>
          <p:cNvSpPr txBox="1"/>
          <p:nvPr/>
        </p:nvSpPr>
        <p:spPr>
          <a:xfrm>
            <a:off x="414806" y="358232"/>
            <a:ext cx="6578210" cy="707886"/>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accent1"/>
                </a:solidFill>
                <a:latin typeface="Calibri"/>
                <a:ea typeface="Calibri"/>
                <a:cs typeface="Calibri"/>
                <a:sym typeface="Calibri"/>
              </a:rPr>
              <a:t>Hospital Process</a:t>
            </a:r>
            <a:endParaRPr sz="4000" b="0" i="0" u="none" strike="noStrike" cap="none">
              <a:solidFill>
                <a:schemeClr val="accent1"/>
              </a:solidFill>
              <a:latin typeface="Calibri"/>
              <a:ea typeface="Calibri"/>
              <a:cs typeface="Calibri"/>
              <a:sym typeface="Calibri"/>
            </a:endParaRPr>
          </a:p>
        </p:txBody>
      </p:sp>
      <p:sp>
        <p:nvSpPr>
          <p:cNvPr id="208" name="Shape 208"/>
          <p:cNvSpPr/>
          <p:nvPr/>
        </p:nvSpPr>
        <p:spPr>
          <a:xfrm>
            <a:off x="538578" y="2354466"/>
            <a:ext cx="2286000" cy="1512054"/>
          </a:xfrm>
          <a:prstGeom prst="roundRect">
            <a:avLst>
              <a:gd name="adj" fmla="val 16667"/>
            </a:avLst>
          </a:prstGeom>
          <a:solidFill>
            <a:schemeClr val="accent1"/>
          </a:solidFill>
          <a:ln>
            <a:noFill/>
          </a:ln>
        </p:spPr>
        <p:txBody>
          <a:bodyPr spcFirstLastPara="1" wrap="square" lIns="91425" tIns="45700" rIns="91425" bIns="45700" anchor="ctr" anchorCtr="1">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Would patient like a peer support visit from A.A.?           </a:t>
            </a:r>
            <a:endParaRPr sz="1800" b="0" i="0" u="none" strike="noStrike" cap="none">
              <a:solidFill>
                <a:schemeClr val="lt1"/>
              </a:solidFill>
              <a:latin typeface="Calibri"/>
              <a:ea typeface="Calibri"/>
              <a:cs typeface="Calibri"/>
              <a:sym typeface="Calibri"/>
            </a:endParaRPr>
          </a:p>
        </p:txBody>
      </p:sp>
      <p:sp>
        <p:nvSpPr>
          <p:cNvPr id="209" name="Shape 209"/>
          <p:cNvSpPr/>
          <p:nvPr/>
        </p:nvSpPr>
        <p:spPr>
          <a:xfrm>
            <a:off x="538579" y="2023401"/>
            <a:ext cx="2286000" cy="636637"/>
          </a:xfrm>
          <a:prstGeom prst="round2SameRect">
            <a:avLst>
              <a:gd name="adj1" fmla="val 50000"/>
              <a:gd name="adj2" fmla="val 0"/>
            </a:avLst>
          </a:prstGeom>
          <a:solidFill>
            <a:schemeClr val="accent2"/>
          </a:solidFill>
          <a:ln>
            <a:noFill/>
          </a:ln>
        </p:spPr>
        <p:txBody>
          <a:bodyPr spcFirstLastPara="1" wrap="square" lIns="91425" tIns="45700" rIns="91425" bIns="45700" anchor="ctr" anchorCtr="1">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QUESTION</a:t>
            </a:r>
            <a:endParaRPr sz="2800" b="1" i="0" u="none" strike="noStrike" cap="none">
              <a:solidFill>
                <a:schemeClr val="lt1"/>
              </a:solidFill>
              <a:latin typeface="Calibri"/>
              <a:ea typeface="Calibri"/>
              <a:cs typeface="Calibri"/>
              <a:sym typeface="Calibri"/>
            </a:endParaRPr>
          </a:p>
        </p:txBody>
      </p:sp>
      <p:sp>
        <p:nvSpPr>
          <p:cNvPr id="210" name="Shape 210"/>
          <p:cNvSpPr/>
          <p:nvPr/>
        </p:nvSpPr>
        <p:spPr>
          <a:xfrm>
            <a:off x="4093887" y="3019324"/>
            <a:ext cx="2746719" cy="830177"/>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Will patient  be discharged within 4 hours? </a:t>
            </a:r>
            <a:endParaRPr sz="1400" b="0" i="0" u="none" strike="noStrike" cap="none">
              <a:solidFill>
                <a:srgbClr val="000000"/>
              </a:solidFill>
              <a:latin typeface="Arial"/>
              <a:ea typeface="Arial"/>
              <a:cs typeface="Arial"/>
              <a:sym typeface="Arial"/>
            </a:endParaRPr>
          </a:p>
        </p:txBody>
      </p:sp>
      <p:sp>
        <p:nvSpPr>
          <p:cNvPr id="211" name="Shape 211"/>
          <p:cNvSpPr/>
          <p:nvPr/>
        </p:nvSpPr>
        <p:spPr>
          <a:xfrm>
            <a:off x="3330288" y="3019324"/>
            <a:ext cx="723844" cy="83017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YES</a:t>
            </a:r>
            <a:endParaRPr sz="2800" b="1" i="0" u="none" strike="noStrike" cap="none">
              <a:solidFill>
                <a:schemeClr val="lt1"/>
              </a:solidFill>
              <a:latin typeface="Calibri"/>
              <a:ea typeface="Calibri"/>
              <a:cs typeface="Calibri"/>
              <a:sym typeface="Calibri"/>
            </a:endParaRPr>
          </a:p>
        </p:txBody>
      </p:sp>
      <p:sp>
        <p:nvSpPr>
          <p:cNvPr id="212" name="Shape 212"/>
          <p:cNvSpPr/>
          <p:nvPr/>
        </p:nvSpPr>
        <p:spPr>
          <a:xfrm>
            <a:off x="4104956" y="2087512"/>
            <a:ext cx="2637656" cy="82296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Offer A.A. literature</a:t>
            </a:r>
            <a:endParaRPr sz="1800" b="0" i="0" u="none" strike="noStrike" cap="none">
              <a:solidFill>
                <a:schemeClr val="lt1"/>
              </a:solidFill>
              <a:latin typeface="Calibri"/>
              <a:ea typeface="Calibri"/>
              <a:cs typeface="Calibri"/>
              <a:sym typeface="Calibri"/>
            </a:endParaRPr>
          </a:p>
        </p:txBody>
      </p:sp>
      <p:sp>
        <p:nvSpPr>
          <p:cNvPr id="213" name="Shape 213"/>
          <p:cNvSpPr/>
          <p:nvPr/>
        </p:nvSpPr>
        <p:spPr>
          <a:xfrm>
            <a:off x="3351296" y="2087512"/>
            <a:ext cx="723844" cy="8229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NO</a:t>
            </a:r>
            <a:endParaRPr sz="2800" b="1" i="0" u="none" strike="noStrike" cap="none">
              <a:solidFill>
                <a:schemeClr val="lt1"/>
              </a:solidFill>
              <a:latin typeface="Calibri"/>
              <a:ea typeface="Calibri"/>
              <a:cs typeface="Calibri"/>
              <a:sym typeface="Calibri"/>
            </a:endParaRPr>
          </a:p>
        </p:txBody>
      </p:sp>
      <p:sp>
        <p:nvSpPr>
          <p:cNvPr id="214" name="Shape 214"/>
          <p:cNvSpPr/>
          <p:nvPr/>
        </p:nvSpPr>
        <p:spPr>
          <a:xfrm>
            <a:off x="4838993" y="4202436"/>
            <a:ext cx="2778853" cy="82296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Can patient wait? </a:t>
            </a:r>
            <a:endParaRPr sz="1800" b="0" i="0" u="none" strike="noStrike" cap="none">
              <a:solidFill>
                <a:schemeClr val="lt1"/>
              </a:solidFill>
              <a:latin typeface="Calibri"/>
              <a:ea typeface="Calibri"/>
              <a:cs typeface="Calibri"/>
              <a:sym typeface="Calibri"/>
            </a:endParaRPr>
          </a:p>
        </p:txBody>
      </p:sp>
      <p:sp>
        <p:nvSpPr>
          <p:cNvPr id="215" name="Shape 215"/>
          <p:cNvSpPr/>
          <p:nvPr/>
        </p:nvSpPr>
        <p:spPr>
          <a:xfrm>
            <a:off x="4075393" y="4201247"/>
            <a:ext cx="723844" cy="82296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YES</a:t>
            </a:r>
            <a:endParaRPr sz="2800" b="1" i="0" u="none" strike="noStrike" cap="none">
              <a:solidFill>
                <a:schemeClr val="lt1"/>
              </a:solidFill>
              <a:latin typeface="Calibri"/>
              <a:ea typeface="Calibri"/>
              <a:cs typeface="Calibri"/>
              <a:sym typeface="Calibri"/>
            </a:endParaRPr>
          </a:p>
        </p:txBody>
      </p:sp>
      <p:sp>
        <p:nvSpPr>
          <p:cNvPr id="216" name="Shape 216"/>
          <p:cNvSpPr/>
          <p:nvPr/>
        </p:nvSpPr>
        <p:spPr>
          <a:xfrm>
            <a:off x="4846943" y="5333740"/>
            <a:ext cx="723844" cy="82296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YES</a:t>
            </a:r>
            <a:endParaRPr sz="2800" b="1" i="0" u="none" strike="noStrike" cap="none">
              <a:solidFill>
                <a:schemeClr val="lt1"/>
              </a:solidFill>
              <a:latin typeface="Calibri"/>
              <a:ea typeface="Calibri"/>
              <a:cs typeface="Calibri"/>
              <a:sym typeface="Calibri"/>
            </a:endParaRPr>
          </a:p>
        </p:txBody>
      </p:sp>
      <p:sp>
        <p:nvSpPr>
          <p:cNvPr id="217" name="Shape 217"/>
          <p:cNvSpPr/>
          <p:nvPr/>
        </p:nvSpPr>
        <p:spPr>
          <a:xfrm>
            <a:off x="7311736" y="3019324"/>
            <a:ext cx="723844" cy="8229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NO</a:t>
            </a:r>
            <a:endParaRPr sz="2800" b="1" i="0" u="none" strike="noStrike" cap="none">
              <a:solidFill>
                <a:schemeClr val="lt1"/>
              </a:solidFill>
              <a:latin typeface="Calibri"/>
              <a:ea typeface="Calibri"/>
              <a:cs typeface="Calibri"/>
              <a:sym typeface="Calibri"/>
            </a:endParaRPr>
          </a:p>
        </p:txBody>
      </p:sp>
      <p:sp>
        <p:nvSpPr>
          <p:cNvPr id="218" name="Shape 218"/>
          <p:cNvSpPr/>
          <p:nvPr/>
        </p:nvSpPr>
        <p:spPr>
          <a:xfrm>
            <a:off x="7963357" y="758447"/>
            <a:ext cx="3537821" cy="1429082"/>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EE599"/>
                </a:solidFill>
                <a:latin typeface="Calibri"/>
                <a:ea typeface="Calibri"/>
                <a:cs typeface="Calibri"/>
                <a:sym typeface="Calibri"/>
              </a:rPr>
              <a:t>Email: </a:t>
            </a:r>
            <a:r>
              <a:rPr lang="en-US" sz="1600" b="0" i="0" u="none" strike="noStrike" cap="none">
                <a:solidFill>
                  <a:schemeClr val="lt1"/>
                </a:solidFill>
                <a:latin typeface="Calibri"/>
                <a:ea typeface="Calibri"/>
                <a:cs typeface="Calibri"/>
                <a:sym typeface="Calibri"/>
              </a:rPr>
              <a:t>[hospital specific email address]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EE599"/>
                </a:solidFill>
                <a:latin typeface="Calibri"/>
                <a:ea typeface="Calibri"/>
                <a:cs typeface="Calibri"/>
                <a:sym typeface="Calibri"/>
              </a:rPr>
              <a:t>Subject: </a:t>
            </a:r>
            <a:r>
              <a:rPr lang="en-US" sz="1600" b="0" i="0" u="none" strike="noStrike" cap="none">
                <a:solidFill>
                  <a:schemeClr val="lt1"/>
                </a:solidFill>
                <a:latin typeface="Calibri"/>
                <a:ea typeface="Calibri"/>
                <a:cs typeface="Calibri"/>
                <a:sym typeface="Calibri"/>
              </a:rPr>
              <a:t>“A.A. Peer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EE599"/>
                </a:solidFill>
                <a:latin typeface="Calibri"/>
                <a:ea typeface="Calibri"/>
                <a:cs typeface="Calibri"/>
                <a:sym typeface="Calibri"/>
              </a:rPr>
              <a:t>Content: </a:t>
            </a:r>
            <a:r>
              <a:rPr lang="en-US" sz="1600" b="0" i="0" u="none" strike="noStrike" cap="none">
                <a:solidFill>
                  <a:schemeClr val="lt1"/>
                </a:solidFill>
                <a:latin typeface="Calibri"/>
                <a:ea typeface="Calibri"/>
                <a:cs typeface="Calibri"/>
                <a:sym typeface="Calibri"/>
              </a:rPr>
              <a:t>Patient Name, Sex, Location, Phone Number for patient after release or meeting place if homeless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219" name="Shape 219"/>
          <p:cNvSpPr/>
          <p:nvPr/>
        </p:nvSpPr>
        <p:spPr>
          <a:xfrm>
            <a:off x="7963359" y="358232"/>
            <a:ext cx="3537820" cy="36933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Email to A.A.</a:t>
            </a:r>
            <a:endParaRPr sz="2000" b="1" i="0" u="none" strike="noStrike" cap="none">
              <a:solidFill>
                <a:schemeClr val="lt1"/>
              </a:solidFill>
              <a:latin typeface="Calibri"/>
              <a:ea typeface="Calibri"/>
              <a:cs typeface="Calibri"/>
              <a:sym typeface="Calibri"/>
            </a:endParaRPr>
          </a:p>
        </p:txBody>
      </p:sp>
      <p:sp>
        <p:nvSpPr>
          <p:cNvPr id="220" name="Shape 220"/>
          <p:cNvSpPr/>
          <p:nvPr/>
        </p:nvSpPr>
        <p:spPr>
          <a:xfrm>
            <a:off x="414806" y="1071453"/>
            <a:ext cx="6586161" cy="436355"/>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A.A. volunteers try to arrive within 4 hours of receiving the email request. </a:t>
            </a:r>
            <a:endParaRPr sz="1400" b="0" i="0" u="none" strike="noStrike" cap="none">
              <a:solidFill>
                <a:srgbClr val="000000"/>
              </a:solidFill>
              <a:latin typeface="Arial"/>
              <a:ea typeface="Arial"/>
              <a:cs typeface="Arial"/>
              <a:sym typeface="Arial"/>
            </a:endParaRPr>
          </a:p>
        </p:txBody>
      </p:sp>
      <p:sp>
        <p:nvSpPr>
          <p:cNvPr id="221" name="Shape 221"/>
          <p:cNvSpPr/>
          <p:nvPr/>
        </p:nvSpPr>
        <p:spPr>
          <a:xfrm>
            <a:off x="8893561" y="4219561"/>
            <a:ext cx="2045208" cy="82296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Offer A.A. literature </a:t>
            </a:r>
            <a:endParaRPr sz="1800" b="0" i="0" u="none" strike="noStrike" cap="none">
              <a:solidFill>
                <a:schemeClr val="lt1"/>
              </a:solidFill>
              <a:latin typeface="Calibri"/>
              <a:ea typeface="Calibri"/>
              <a:cs typeface="Calibri"/>
              <a:sym typeface="Calibri"/>
            </a:endParaRPr>
          </a:p>
        </p:txBody>
      </p:sp>
      <p:sp>
        <p:nvSpPr>
          <p:cNvPr id="222" name="Shape 222"/>
          <p:cNvSpPr/>
          <p:nvPr/>
        </p:nvSpPr>
        <p:spPr>
          <a:xfrm>
            <a:off x="8129057" y="4221485"/>
            <a:ext cx="723844" cy="8229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NO</a:t>
            </a:r>
            <a:endParaRPr sz="2800" b="1" i="0" u="none" strike="noStrike" cap="none">
              <a:solidFill>
                <a:schemeClr val="lt1"/>
              </a:solidFill>
              <a:latin typeface="Calibri"/>
              <a:ea typeface="Calibri"/>
              <a:cs typeface="Calibri"/>
              <a:sym typeface="Calibri"/>
            </a:endParaRPr>
          </a:p>
        </p:txBody>
      </p:sp>
      <p:sp>
        <p:nvSpPr>
          <p:cNvPr id="223" name="Shape 223"/>
          <p:cNvSpPr/>
          <p:nvPr/>
        </p:nvSpPr>
        <p:spPr>
          <a:xfrm>
            <a:off x="5610543" y="5335464"/>
            <a:ext cx="3900244" cy="82296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Patient Signs ROI form, staff emails A.A., Volunteer arrive</a:t>
            </a:r>
            <a:endParaRPr sz="1800" b="0" i="0" u="none" strike="noStrike" cap="none">
              <a:solidFill>
                <a:schemeClr val="lt1"/>
              </a:solidFill>
              <a:latin typeface="Calibri"/>
              <a:ea typeface="Calibri"/>
              <a:cs typeface="Calibri"/>
              <a:sym typeface="Calibri"/>
            </a:endParaRPr>
          </a:p>
        </p:txBody>
      </p:sp>
      <p:sp>
        <p:nvSpPr>
          <p:cNvPr id="224" name="Shape 224"/>
          <p:cNvSpPr/>
          <p:nvPr/>
        </p:nvSpPr>
        <p:spPr>
          <a:xfrm>
            <a:off x="8066059" y="3019324"/>
            <a:ext cx="3465599" cy="82296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Patient signs ROI form, staff sends email to A.A., Volunteers arrive</a:t>
            </a:r>
            <a:endParaRPr sz="1800" b="0" i="0" u="none" strike="noStrike" cap="none">
              <a:solidFill>
                <a:schemeClr val="lt1"/>
              </a:solidFill>
              <a:latin typeface="Calibri"/>
              <a:ea typeface="Calibri"/>
              <a:cs typeface="Calibri"/>
              <a:sym typeface="Calibri"/>
            </a:endParaRPr>
          </a:p>
        </p:txBody>
      </p:sp>
      <p:sp>
        <p:nvSpPr>
          <p:cNvPr id="225" name="Shape 225"/>
          <p:cNvSpPr/>
          <p:nvPr/>
        </p:nvSpPr>
        <p:spPr>
          <a:xfrm>
            <a:off x="521783" y="4379121"/>
            <a:ext cx="2286000" cy="2037253"/>
          </a:xfrm>
          <a:prstGeom prst="roundRect">
            <a:avLst>
              <a:gd name="adj" fmla="val 16667"/>
            </a:avLst>
          </a:prstGeom>
          <a:solidFill>
            <a:schemeClr val="accent1"/>
          </a:solidFill>
          <a:ln>
            <a:noFill/>
          </a:ln>
        </p:spPr>
        <p:txBody>
          <a:bodyPr spcFirstLastPara="1" wrap="square" lIns="91425" tIns="45700" rIns="91425" bIns="45700" anchor="b" anchorCtr="1">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Ask during triage/early in ED visit as soon as the role of alcohol is apparent. </a:t>
            </a:r>
            <a:endParaRPr sz="1800" b="0" i="0" u="none" strike="noStrike" cap="none">
              <a:solidFill>
                <a:schemeClr val="lt1"/>
              </a:solidFill>
              <a:latin typeface="Calibri"/>
              <a:ea typeface="Calibri"/>
              <a:cs typeface="Calibri"/>
              <a:sym typeface="Calibri"/>
            </a:endParaRPr>
          </a:p>
        </p:txBody>
      </p:sp>
      <p:sp>
        <p:nvSpPr>
          <p:cNvPr id="226" name="Shape 226"/>
          <p:cNvSpPr/>
          <p:nvPr/>
        </p:nvSpPr>
        <p:spPr>
          <a:xfrm>
            <a:off x="521783" y="4119142"/>
            <a:ext cx="2286000" cy="636637"/>
          </a:xfrm>
          <a:prstGeom prst="round2SameRect">
            <a:avLst>
              <a:gd name="adj1" fmla="val 50000"/>
              <a:gd name="adj2" fmla="val 0"/>
            </a:avLst>
          </a:prstGeom>
          <a:solidFill>
            <a:schemeClr val="accent2"/>
          </a:solidFill>
          <a:ln>
            <a:noFill/>
          </a:ln>
        </p:spPr>
        <p:txBody>
          <a:bodyPr spcFirstLastPara="1" wrap="square" lIns="91425" tIns="45700" rIns="91425" bIns="45700" anchor="ctr" anchorCtr="1">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When?</a:t>
            </a:r>
            <a:endParaRPr sz="2800" b="1" i="0" u="none" strike="noStrike" cap="none">
              <a:solidFill>
                <a:schemeClr val="lt1"/>
              </a:solidFill>
              <a:latin typeface="Calibri"/>
              <a:ea typeface="Calibri"/>
              <a:cs typeface="Calibri"/>
              <a:sym typeface="Calibri"/>
            </a:endParaRPr>
          </a:p>
        </p:txBody>
      </p:sp>
      <p:sp>
        <p:nvSpPr>
          <p:cNvPr id="227" name="Shape 227"/>
          <p:cNvSpPr/>
          <p:nvPr/>
        </p:nvSpPr>
        <p:spPr>
          <a:xfrm>
            <a:off x="2800194" y="2452412"/>
            <a:ext cx="523652" cy="125908"/>
          </a:xfrm>
          <a:prstGeom prst="rightArrow">
            <a:avLst>
              <a:gd name="adj1" fmla="val 50000"/>
              <a:gd name="adj2"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5400"/>
              <a:buFont typeface="Calibri"/>
              <a:buNone/>
            </a:pPr>
            <a:r>
              <a:rPr lang="en-US" sz="5400" b="0" i="0" u="none" strike="noStrike" cap="none">
                <a:solidFill>
                  <a:schemeClr val="dk1"/>
                </a:solidFill>
                <a:latin typeface="Calibri"/>
                <a:ea typeface="Calibri"/>
                <a:cs typeface="Calibri"/>
                <a:sym typeface="Calibri"/>
              </a:rPr>
              <a:t>Bridge</a:t>
            </a:r>
            <a:endParaRPr sz="5400" b="0" i="0" u="none" strike="noStrike" cap="none">
              <a:solidFill>
                <a:schemeClr val="dk1"/>
              </a:solidFill>
              <a:latin typeface="Calibri"/>
              <a:ea typeface="Calibri"/>
              <a:cs typeface="Calibri"/>
              <a:sym typeface="Calibri"/>
            </a:endParaRPr>
          </a:p>
        </p:txBody>
      </p:sp>
      <p:sp>
        <p:nvSpPr>
          <p:cNvPr id="233" name="Shape 233"/>
          <p:cNvSpPr txBox="1">
            <a:spLocks noGrp="1"/>
          </p:cNvSpPr>
          <p:nvPr>
            <p:ph type="body" idx="1"/>
          </p:nvPr>
        </p:nvSpPr>
        <p:spPr>
          <a:xfrm>
            <a:off x="838200" y="1762561"/>
            <a:ext cx="10515600" cy="4351338"/>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ED7D31"/>
              </a:buClr>
              <a:buSzPts val="2800"/>
              <a:buFont typeface="Arial"/>
              <a:buNone/>
            </a:pPr>
            <a:r>
              <a:rPr lang="en-US" sz="2800" b="0" i="0" u="none" strike="noStrike" cap="none">
                <a:solidFill>
                  <a:srgbClr val="3A3838"/>
                </a:solidFill>
                <a:latin typeface="Quattrocento Sans"/>
                <a:ea typeface="Quattrocento Sans"/>
                <a:cs typeface="Quattrocento Sans"/>
                <a:sym typeface="Quattrocento Sans"/>
              </a:rPr>
              <a:t>A Bridge is when A.A. volunteers help a patient get to A.A. meetings upon their discharge from the hospital. Prior to the patient being discharged from the hospital, the Bridge is arranged by the A.A. volunteers who met the patient at hospital and A.A. members in the local community to where the patient lives. </a:t>
            </a: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5400"/>
              <a:buFont typeface="Calibri"/>
              <a:buNone/>
            </a:pPr>
            <a:r>
              <a:rPr lang="en-US" sz="5400" b="0" i="0" u="none" strike="noStrike" cap="none">
                <a:solidFill>
                  <a:schemeClr val="dk1"/>
                </a:solidFill>
                <a:latin typeface="Calibri"/>
                <a:ea typeface="Calibri"/>
                <a:cs typeface="Calibri"/>
                <a:sym typeface="Calibri"/>
              </a:rPr>
              <a:t>Hospital Professionals</a:t>
            </a:r>
            <a:endParaRPr sz="5400" b="0" i="0" u="none" strike="noStrike" cap="none">
              <a:solidFill>
                <a:schemeClr val="dk1"/>
              </a:solidFill>
              <a:latin typeface="Calibri"/>
              <a:ea typeface="Calibri"/>
              <a:cs typeface="Calibri"/>
              <a:sym typeface="Calibri"/>
            </a:endParaRPr>
          </a:p>
        </p:txBody>
      </p:sp>
      <p:sp>
        <p:nvSpPr>
          <p:cNvPr id="240" name="Shape 2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120000"/>
              </a:lnSpc>
              <a:spcBef>
                <a:spcPts val="0"/>
              </a:spcBef>
              <a:spcAft>
                <a:spcPts val="0"/>
              </a:spcAft>
              <a:buClr>
                <a:srgbClr val="ED7D31"/>
              </a:buClr>
              <a:buSzPts val="2400"/>
              <a:buFont typeface="Noto Sans Symbols"/>
              <a:buChar char="▪"/>
            </a:pPr>
            <a:r>
              <a:rPr lang="en-US" sz="2400" b="0" i="0" u="none" strike="noStrike" cap="none">
                <a:solidFill>
                  <a:srgbClr val="3A3838"/>
                </a:solidFill>
                <a:latin typeface="Quattrocento Sans"/>
                <a:ea typeface="Quattrocento Sans"/>
                <a:cs typeface="Quattrocento Sans"/>
                <a:sym typeface="Quattrocento Sans"/>
              </a:rPr>
              <a:t>Professionals meet alcoholic patients in recovery.</a:t>
            </a:r>
            <a:endParaRPr sz="2800" b="0" i="0" u="none" strike="noStrike" cap="none">
              <a:solidFill>
                <a:schemeClr val="dk1"/>
              </a:solidFill>
              <a:latin typeface="Calibri"/>
              <a:ea typeface="Calibri"/>
              <a:cs typeface="Calibri"/>
              <a:sym typeface="Calibri"/>
            </a:endParaRPr>
          </a:p>
          <a:p>
            <a:pPr marL="228600" marR="0" lvl="0" indent="-228600" algn="l" rtl="0">
              <a:lnSpc>
                <a:spcPct val="100000"/>
              </a:lnSpc>
              <a:spcBef>
                <a:spcPts val="1200"/>
              </a:spcBef>
              <a:spcAft>
                <a:spcPts val="0"/>
              </a:spcAft>
              <a:buClr>
                <a:srgbClr val="ED7D31"/>
              </a:buClr>
              <a:buSzPts val="2400"/>
              <a:buFont typeface="Noto Sans Symbols"/>
              <a:buChar char="▪"/>
            </a:pPr>
            <a:r>
              <a:rPr lang="en-US" sz="2400" b="0" i="0" u="none" strike="noStrike" cap="none">
                <a:solidFill>
                  <a:srgbClr val="3A3838"/>
                </a:solidFill>
                <a:latin typeface="Quattrocento Sans"/>
                <a:ea typeface="Quattrocento Sans"/>
                <a:cs typeface="Quattrocento Sans"/>
                <a:sym typeface="Quattrocento Sans"/>
              </a:rPr>
              <a:t>Social workers, doctors, nurses, councilors, ER teams, residents, medical students, patient coordinators, and more. </a:t>
            </a:r>
            <a:endParaRPr sz="2800" b="0" i="0" u="none" strike="noStrike" cap="none">
              <a:solidFill>
                <a:schemeClr val="dk1"/>
              </a:solidFill>
              <a:latin typeface="Calibri"/>
              <a:ea typeface="Calibri"/>
              <a:cs typeface="Calibri"/>
              <a:sym typeface="Calibri"/>
            </a:endParaRPr>
          </a:p>
          <a:p>
            <a:pPr marL="228600" marR="0" lvl="0" indent="-228600" algn="l" rtl="0">
              <a:lnSpc>
                <a:spcPct val="100000"/>
              </a:lnSpc>
              <a:spcBef>
                <a:spcPts val="1200"/>
              </a:spcBef>
              <a:spcAft>
                <a:spcPts val="0"/>
              </a:spcAft>
              <a:buClr>
                <a:srgbClr val="ED7D31"/>
              </a:buClr>
              <a:buSzPts val="2400"/>
              <a:buFont typeface="Noto Sans Symbols"/>
              <a:buChar char="▪"/>
            </a:pPr>
            <a:r>
              <a:rPr lang="en-US" sz="2400" b="0" i="0" u="none" strike="noStrike" cap="none">
                <a:solidFill>
                  <a:srgbClr val="3A3838"/>
                </a:solidFill>
                <a:latin typeface="Quattrocento Sans"/>
                <a:ea typeface="Quattrocento Sans"/>
                <a:cs typeface="Quattrocento Sans"/>
                <a:sym typeface="Quattrocento Sans"/>
              </a:rPr>
              <a:t>Meetings are typically one hour with two to three A.A. members sharing what A.A. is and how it works and how their recovery from alcoholism was helped by medical professionals. </a:t>
            </a:r>
            <a:endParaRPr sz="2800" b="0" i="0" u="none" strike="noStrike" cap="none">
              <a:solidFill>
                <a:schemeClr val="dk1"/>
              </a:solidFill>
              <a:latin typeface="Calibri"/>
              <a:ea typeface="Calibri"/>
              <a:cs typeface="Calibri"/>
              <a:sym typeface="Calibri"/>
            </a:endParaRPr>
          </a:p>
          <a:p>
            <a:pPr marL="228600" marR="0" lvl="0" indent="-228600" algn="l" rtl="0">
              <a:lnSpc>
                <a:spcPct val="120000"/>
              </a:lnSpc>
              <a:spcBef>
                <a:spcPts val="1200"/>
              </a:spcBef>
              <a:spcAft>
                <a:spcPts val="0"/>
              </a:spcAft>
              <a:buClr>
                <a:srgbClr val="ED7D31"/>
              </a:buClr>
              <a:buSzPts val="2400"/>
              <a:buFont typeface="Noto Sans Symbols"/>
              <a:buChar char="▪"/>
            </a:pPr>
            <a:r>
              <a:rPr lang="en-US" sz="2400" b="0" i="0" u="none" strike="noStrike" cap="none">
                <a:solidFill>
                  <a:srgbClr val="3A3838"/>
                </a:solidFill>
                <a:latin typeface="Quattrocento Sans"/>
                <a:ea typeface="Quattrocento Sans"/>
                <a:cs typeface="Quattrocento Sans"/>
                <a:sym typeface="Quattrocento Sans"/>
              </a:rPr>
              <a:t>We also explain the peer support program process and answer questions. </a:t>
            </a:r>
            <a:endParaRPr sz="2800" b="0" i="0" u="none" strike="noStrike" cap="none">
              <a:solidFill>
                <a:schemeClr val="dk1"/>
              </a:solidFill>
              <a:latin typeface="Calibri"/>
              <a:ea typeface="Calibri"/>
              <a:cs typeface="Calibri"/>
              <a:sym typeface="Calibri"/>
            </a:endParaRPr>
          </a:p>
          <a:p>
            <a:pPr marL="228600" marR="0" lvl="0" indent="-228600" algn="l" rtl="0">
              <a:lnSpc>
                <a:spcPct val="100000"/>
              </a:lnSpc>
              <a:spcBef>
                <a:spcPts val="1200"/>
              </a:spcBef>
              <a:spcAft>
                <a:spcPts val="0"/>
              </a:spcAft>
              <a:buClr>
                <a:srgbClr val="ED7D31"/>
              </a:buClr>
              <a:buSzPts val="2400"/>
              <a:buFont typeface="Noto Sans Symbols"/>
              <a:buChar char="▪"/>
            </a:pPr>
            <a:r>
              <a:rPr lang="en-US" sz="2400" b="0" i="0" u="none" strike="noStrike" cap="none">
                <a:solidFill>
                  <a:srgbClr val="3A3838"/>
                </a:solidFill>
                <a:latin typeface="Quattrocento Sans"/>
                <a:ea typeface="Quattrocento Sans"/>
                <a:cs typeface="Quattrocento Sans"/>
                <a:sym typeface="Quattrocento Sans"/>
              </a:rPr>
              <a:t>The main objective of these training sessions is to help medical staff feel more comfortable talking to patients about their drinking and to recommend an A.A. peer support visit during their hospitalization.  </a:t>
            </a:r>
            <a:endParaRPr sz="2800" b="0" i="0" u="none" strike="noStrike" cap="none">
              <a:solidFill>
                <a:schemeClr val="dk1"/>
              </a:solidFill>
              <a:latin typeface="Calibri"/>
              <a:ea typeface="Calibri"/>
              <a:cs typeface="Calibri"/>
              <a:sym typeface="Calibri"/>
            </a:endParaRPr>
          </a:p>
          <a:p>
            <a:pPr marL="0" marR="0" lvl="0" indent="0" algn="l" rtl="0">
              <a:lnSpc>
                <a:spcPct val="120000"/>
              </a:lnSpc>
              <a:spcBef>
                <a:spcPts val="1200"/>
              </a:spcBef>
              <a:spcAft>
                <a:spcPts val="0"/>
              </a:spcAft>
              <a:buClr>
                <a:srgbClr val="ED7D31"/>
              </a:buClr>
              <a:buSzPts val="2400"/>
              <a:buFont typeface="Arial"/>
              <a:buNone/>
            </a:pPr>
            <a:endParaRPr sz="2400" b="0" i="0" u="none" strike="noStrike" cap="none">
              <a:solidFill>
                <a:srgbClr val="3A3838"/>
              </a:solidFill>
              <a:latin typeface="Quattrocento Sans"/>
              <a:ea typeface="Quattrocento Sans"/>
              <a:cs typeface="Quattrocento Sans"/>
              <a:sym typeface="Quattrocento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838199" y="2423160"/>
            <a:ext cx="11020425" cy="4105977"/>
          </a:xfrm>
          <a:prstGeom prst="rect">
            <a:avLst/>
          </a:prstGeom>
          <a:noFill/>
          <a:ln>
            <a:noFill/>
          </a:ln>
        </p:spPr>
        <p:txBody>
          <a:bodyPr spcFirstLastPara="1" wrap="square" lIns="91425" tIns="45700" rIns="91425" bIns="45700" anchor="t" anchorCtr="0">
            <a:noAutofit/>
          </a:bodyPr>
          <a:lstStyle/>
          <a:p>
            <a:pPr marL="228600" marR="0" lvl="0" indent="-228600" algn="l" rtl="0">
              <a:lnSpc>
                <a:spcPct val="120000"/>
              </a:lnSpc>
              <a:spcBef>
                <a:spcPts val="0"/>
              </a:spcBef>
              <a:spcAft>
                <a:spcPts val="0"/>
              </a:spcAft>
              <a:buClr>
                <a:schemeClr val="accent2"/>
              </a:buClr>
              <a:buSzPts val="2800"/>
              <a:buFont typeface="Noto Sans Symbols"/>
              <a:buChar char="▪"/>
            </a:pPr>
            <a:r>
              <a:rPr lang="en-US" sz="2800" b="0" i="0" u="none" strike="noStrike" cap="none">
                <a:solidFill>
                  <a:srgbClr val="3A3838"/>
                </a:solidFill>
                <a:latin typeface="Quattrocento Sans"/>
                <a:ea typeface="Quattrocento Sans"/>
                <a:cs typeface="Quattrocento Sans"/>
                <a:sym typeface="Quattrocento Sans"/>
              </a:rPr>
              <a:t>Virginia Mason -Seattle</a:t>
            </a:r>
            <a:endParaRPr sz="2800" b="0" i="0" u="none" strike="noStrike" cap="none">
              <a:solidFill>
                <a:schemeClr val="dk1"/>
              </a:solidFill>
              <a:latin typeface="Calibri"/>
              <a:ea typeface="Calibri"/>
              <a:cs typeface="Calibri"/>
              <a:sym typeface="Calibri"/>
            </a:endParaRPr>
          </a:p>
          <a:p>
            <a:pPr marL="228600" marR="0" lvl="0" indent="-228600" algn="l" rtl="0">
              <a:lnSpc>
                <a:spcPct val="120000"/>
              </a:lnSpc>
              <a:spcBef>
                <a:spcPts val="1200"/>
              </a:spcBef>
              <a:spcAft>
                <a:spcPts val="0"/>
              </a:spcAft>
              <a:buClr>
                <a:schemeClr val="accent2"/>
              </a:buClr>
              <a:buSzPts val="2800"/>
              <a:buFont typeface="Noto Sans Symbols"/>
              <a:buChar char="▪"/>
            </a:pPr>
            <a:r>
              <a:rPr lang="en-US" sz="2800" b="0" i="0" u="none" strike="noStrike" cap="none">
                <a:solidFill>
                  <a:srgbClr val="3A3838"/>
                </a:solidFill>
                <a:latin typeface="Quattrocento Sans"/>
                <a:ea typeface="Quattrocento Sans"/>
                <a:cs typeface="Quattrocento Sans"/>
                <a:sym typeface="Quattrocento Sans"/>
              </a:rPr>
              <a:t>Overlake - Bellevue </a:t>
            </a:r>
            <a:endParaRPr sz="2800" b="0" i="0" u="none" strike="noStrike" cap="none">
              <a:solidFill>
                <a:srgbClr val="3A3838"/>
              </a:solidFill>
              <a:latin typeface="Quattrocento Sans"/>
              <a:ea typeface="Quattrocento Sans"/>
              <a:cs typeface="Quattrocento Sans"/>
              <a:sym typeface="Quattrocento Sans"/>
            </a:endParaRPr>
          </a:p>
          <a:p>
            <a:pPr marL="228600" marR="0" lvl="0" indent="-228600" algn="l" rtl="0">
              <a:lnSpc>
                <a:spcPct val="120000"/>
              </a:lnSpc>
              <a:spcBef>
                <a:spcPts val="1200"/>
              </a:spcBef>
              <a:spcAft>
                <a:spcPts val="0"/>
              </a:spcAft>
              <a:buClr>
                <a:schemeClr val="accent2"/>
              </a:buClr>
              <a:buSzPts val="2800"/>
              <a:buFont typeface="Noto Sans Symbols"/>
              <a:buChar char="▪"/>
            </a:pPr>
            <a:r>
              <a:rPr lang="en-US" sz="2800" b="0" i="0" u="none" strike="noStrike" cap="none">
                <a:solidFill>
                  <a:srgbClr val="3A3838"/>
                </a:solidFill>
                <a:latin typeface="Quattrocento Sans"/>
                <a:ea typeface="Quattrocento Sans"/>
                <a:cs typeface="Quattrocento Sans"/>
                <a:sym typeface="Quattrocento Sans"/>
              </a:rPr>
              <a:t>Peace Health - Kelso/Longview  </a:t>
            </a:r>
            <a:endParaRPr sz="2800" b="0" i="0" u="none" strike="noStrike" cap="none">
              <a:solidFill>
                <a:srgbClr val="3A3838"/>
              </a:solidFill>
              <a:latin typeface="Quattrocento Sans"/>
              <a:ea typeface="Quattrocento Sans"/>
              <a:cs typeface="Quattrocento Sans"/>
              <a:sym typeface="Quattrocento Sans"/>
            </a:endParaRPr>
          </a:p>
          <a:p>
            <a:pPr marL="228600" marR="0" lvl="0" indent="-228600" algn="l" rtl="0">
              <a:lnSpc>
                <a:spcPct val="120000"/>
              </a:lnSpc>
              <a:spcBef>
                <a:spcPts val="1200"/>
              </a:spcBef>
              <a:spcAft>
                <a:spcPts val="0"/>
              </a:spcAft>
              <a:buClr>
                <a:schemeClr val="accent2"/>
              </a:buClr>
              <a:buSzPts val="2800"/>
              <a:buFont typeface="Noto Sans Symbols"/>
              <a:buChar char="▪"/>
            </a:pPr>
            <a:r>
              <a:rPr lang="en-US" sz="2800" b="0" i="0" u="none" strike="noStrike" cap="none">
                <a:solidFill>
                  <a:srgbClr val="3A3838"/>
                </a:solidFill>
                <a:latin typeface="Quattrocento Sans"/>
                <a:ea typeface="Quattrocento Sans"/>
                <a:cs typeface="Quattrocento Sans"/>
                <a:sym typeface="Quattrocento Sans"/>
              </a:rPr>
              <a:t>CHI Franciscan Network – Western Washington</a:t>
            </a:r>
            <a:endParaRPr sz="2800" b="0" i="0" u="none" strike="noStrike" cap="none">
              <a:solidFill>
                <a:srgbClr val="3A3838"/>
              </a:solidFill>
              <a:latin typeface="Quattrocento Sans"/>
              <a:ea typeface="Quattrocento Sans"/>
              <a:cs typeface="Quattrocento Sans"/>
              <a:sym typeface="Quattrocento Sans"/>
            </a:endParaRPr>
          </a:p>
          <a:p>
            <a:pPr marL="228600" marR="0" lvl="0" indent="-228600" algn="l" rtl="0">
              <a:lnSpc>
                <a:spcPct val="120000"/>
              </a:lnSpc>
              <a:spcBef>
                <a:spcPts val="1200"/>
              </a:spcBef>
              <a:spcAft>
                <a:spcPts val="0"/>
              </a:spcAft>
              <a:buClr>
                <a:schemeClr val="accent2"/>
              </a:buClr>
              <a:buSzPts val="2800"/>
              <a:buFont typeface="Noto Sans Symbols"/>
              <a:buChar char="▪"/>
            </a:pPr>
            <a:r>
              <a:rPr lang="en-US" sz="2800" b="0" i="0" u="none" strike="noStrike" cap="none">
                <a:solidFill>
                  <a:srgbClr val="3A3838"/>
                </a:solidFill>
                <a:latin typeface="Quattrocento Sans"/>
                <a:ea typeface="Quattrocento Sans"/>
                <a:cs typeface="Quattrocento Sans"/>
                <a:sym typeface="Quattrocento Sans"/>
              </a:rPr>
              <a:t>MultiCare Network – Western Washington</a:t>
            </a:r>
            <a:endParaRPr sz="2800" b="0" i="0" u="none" strike="noStrike" cap="none">
              <a:solidFill>
                <a:srgbClr val="3A3838"/>
              </a:solidFill>
              <a:latin typeface="Quattrocento Sans"/>
              <a:ea typeface="Quattrocento Sans"/>
              <a:cs typeface="Quattrocento Sans"/>
              <a:sym typeface="Quattrocento Sans"/>
            </a:endParaRPr>
          </a:p>
          <a:p>
            <a:pPr marL="228600" marR="0" lvl="0" indent="-228600" algn="l" rtl="0">
              <a:lnSpc>
                <a:spcPct val="120000"/>
              </a:lnSpc>
              <a:spcBef>
                <a:spcPts val="1200"/>
              </a:spcBef>
              <a:spcAft>
                <a:spcPts val="0"/>
              </a:spcAft>
              <a:buClr>
                <a:schemeClr val="accent2"/>
              </a:buClr>
              <a:buSzPts val="2800"/>
              <a:buFont typeface="Noto Sans Symbols"/>
              <a:buChar char="▪"/>
            </a:pPr>
            <a:r>
              <a:rPr lang="en-US" sz="2800" b="0" i="0" u="none" strike="noStrike" cap="none">
                <a:solidFill>
                  <a:srgbClr val="3A3838"/>
                </a:solidFill>
                <a:latin typeface="Quattrocento Sans"/>
                <a:ea typeface="Quattrocento Sans"/>
                <a:cs typeface="Quattrocento Sans"/>
                <a:sym typeface="Quattrocento Sans"/>
              </a:rPr>
              <a:t>Swedish Network - Seattle</a:t>
            </a:r>
            <a:endParaRPr sz="2800" b="0" i="0" u="none" strike="noStrike" cap="none">
              <a:solidFill>
                <a:srgbClr val="3A3838"/>
              </a:solidFill>
              <a:latin typeface="Quattrocento Sans"/>
              <a:ea typeface="Quattrocento Sans"/>
              <a:cs typeface="Quattrocento Sans"/>
              <a:sym typeface="Quattrocento Sans"/>
            </a:endParaRPr>
          </a:p>
        </p:txBody>
      </p:sp>
      <p:sp>
        <p:nvSpPr>
          <p:cNvPr id="247" name="Shape 247"/>
          <p:cNvSpPr txBox="1"/>
          <p:nvPr/>
        </p:nvSpPr>
        <p:spPr>
          <a:xfrm>
            <a:off x="838200" y="5175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400"/>
              <a:buFont typeface="Calibri"/>
              <a:buNone/>
            </a:pPr>
            <a:r>
              <a:rPr lang="en-US" sz="5400" b="0" i="0" u="none" strike="noStrike" cap="none">
                <a:solidFill>
                  <a:schemeClr val="dk1"/>
                </a:solidFill>
                <a:latin typeface="Calibri"/>
                <a:ea typeface="Calibri"/>
                <a:cs typeface="Calibri"/>
                <a:sym typeface="Calibri"/>
              </a:rPr>
              <a:t>Hospitals Currently in Cooperation with A.A. in Western Washington</a:t>
            </a:r>
            <a:endParaRPr sz="5400" b="0" i="0" u="none" strike="noStrike" cap="none">
              <a:solidFill>
                <a:srgbClr val="3A3838"/>
              </a:solidFill>
              <a:latin typeface="Quattrocento Sans"/>
              <a:ea typeface="Quattrocento Sans"/>
              <a:cs typeface="Quattrocento Sans"/>
              <a:sym typeface="Quattrocento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3A3838"/>
              </a:buClr>
              <a:buSzPts val="5400"/>
              <a:buFont typeface="Calibri"/>
              <a:buNone/>
            </a:pPr>
            <a:r>
              <a:rPr lang="en-US" sz="5400" b="0" i="0" u="none" strike="noStrike" cap="none">
                <a:solidFill>
                  <a:srgbClr val="3A3838"/>
                </a:solidFill>
                <a:latin typeface="Calibri"/>
                <a:ea typeface="Calibri"/>
                <a:cs typeface="Calibri"/>
                <a:sym typeface="Calibri"/>
              </a:rPr>
              <a:t>OUTLINE</a:t>
            </a:r>
            <a:endParaRPr sz="5400" b="0" i="0" u="none" strike="noStrike" cap="none">
              <a:solidFill>
                <a:srgbClr val="3A3838"/>
              </a:solidFill>
              <a:latin typeface="Calibri"/>
              <a:ea typeface="Calibri"/>
              <a:cs typeface="Calibri"/>
              <a:sym typeface="Calibri"/>
            </a:endParaRPr>
          </a:p>
        </p:txBody>
      </p:sp>
      <p:sp>
        <p:nvSpPr>
          <p:cNvPr id="98" name="Shape 98"/>
          <p:cNvSpPr txBox="1">
            <a:spLocks noGrp="1"/>
          </p:cNvSpPr>
          <p:nvPr>
            <p:ph type="body" idx="1"/>
          </p:nvPr>
        </p:nvSpPr>
        <p:spPr>
          <a:xfrm>
            <a:off x="838200" y="2003512"/>
            <a:ext cx="10515600" cy="38438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80000"/>
              </a:lnSpc>
              <a:spcBef>
                <a:spcPts val="0"/>
              </a:spcBef>
              <a:spcAft>
                <a:spcPts val="0"/>
              </a:spcAft>
              <a:buClr>
                <a:schemeClr val="accent2"/>
              </a:buClr>
              <a:buSzPts val="2170"/>
              <a:buFont typeface="Noto Sans Symbols"/>
              <a:buChar char="▪"/>
            </a:pPr>
            <a:r>
              <a:rPr lang="en-US" sz="2170" b="0" i="0" u="none" strike="noStrike" cap="none">
                <a:solidFill>
                  <a:srgbClr val="3A3838"/>
                </a:solidFill>
                <a:latin typeface="Quattrocento Sans"/>
                <a:ea typeface="Quattrocento Sans"/>
                <a:cs typeface="Quattrocento Sans"/>
                <a:sym typeface="Quattrocento Sans"/>
              </a:rPr>
              <a:t>Alcoholism</a:t>
            </a:r>
            <a:endParaRPr sz="2800" b="0" i="0" u="none" strike="noStrike" cap="none">
              <a:solidFill>
                <a:schemeClr val="dk1"/>
              </a:solidFill>
              <a:latin typeface="Calibri"/>
              <a:ea typeface="Calibri"/>
              <a:cs typeface="Calibri"/>
              <a:sym typeface="Calibri"/>
            </a:endParaRPr>
          </a:p>
          <a:p>
            <a:pPr marL="228600" marR="0" lvl="0" indent="-228600" algn="l" rtl="0">
              <a:lnSpc>
                <a:spcPct val="80000"/>
              </a:lnSpc>
              <a:spcBef>
                <a:spcPts val="1200"/>
              </a:spcBef>
              <a:spcAft>
                <a:spcPts val="0"/>
              </a:spcAft>
              <a:buClr>
                <a:schemeClr val="accent2"/>
              </a:buClr>
              <a:buSzPts val="2170"/>
              <a:buFont typeface="Noto Sans Symbols"/>
              <a:buChar char="▪"/>
            </a:pPr>
            <a:r>
              <a:rPr lang="en-US" sz="2170" b="0" i="0" u="none" strike="noStrike" cap="none">
                <a:solidFill>
                  <a:srgbClr val="3A3838"/>
                </a:solidFill>
                <a:latin typeface="Calibri"/>
                <a:ea typeface="Calibri"/>
                <a:cs typeface="Calibri"/>
                <a:sym typeface="Calibri"/>
              </a:rPr>
              <a:t>What is A.A. and it’s history?</a:t>
            </a:r>
            <a:endParaRPr sz="2800" b="0" i="0" u="none" strike="noStrike" cap="none">
              <a:solidFill>
                <a:schemeClr val="dk1"/>
              </a:solidFill>
              <a:latin typeface="Calibri"/>
              <a:ea typeface="Calibri"/>
              <a:cs typeface="Calibri"/>
              <a:sym typeface="Calibri"/>
            </a:endParaRPr>
          </a:p>
          <a:p>
            <a:pPr marL="228600" marR="0" lvl="0" indent="-228600" algn="l" rtl="0">
              <a:lnSpc>
                <a:spcPct val="80000"/>
              </a:lnSpc>
              <a:spcBef>
                <a:spcPts val="1200"/>
              </a:spcBef>
              <a:spcAft>
                <a:spcPts val="0"/>
              </a:spcAft>
              <a:buClr>
                <a:schemeClr val="accent2"/>
              </a:buClr>
              <a:buSzPts val="2170"/>
              <a:buFont typeface="Noto Sans Symbols"/>
              <a:buChar char="▪"/>
            </a:pPr>
            <a:r>
              <a:rPr lang="en-US" sz="2170" b="0" i="0" u="none" strike="noStrike" cap="none">
                <a:solidFill>
                  <a:srgbClr val="3A3838"/>
                </a:solidFill>
                <a:latin typeface="Quattrocento Sans"/>
                <a:ea typeface="Quattrocento Sans"/>
                <a:cs typeface="Quattrocento Sans"/>
                <a:sym typeface="Quattrocento Sans"/>
              </a:rPr>
              <a:t>How does A.A. work</a:t>
            </a:r>
            <a:endParaRPr sz="2800" b="0" i="0" u="none" strike="noStrike" cap="none">
              <a:solidFill>
                <a:schemeClr val="dk1"/>
              </a:solidFill>
              <a:latin typeface="Calibri"/>
              <a:ea typeface="Calibri"/>
              <a:cs typeface="Calibri"/>
              <a:sym typeface="Calibri"/>
            </a:endParaRPr>
          </a:p>
          <a:p>
            <a:pPr marL="228600" marR="0" lvl="0" indent="-228600" algn="l" rtl="0">
              <a:lnSpc>
                <a:spcPct val="80000"/>
              </a:lnSpc>
              <a:spcBef>
                <a:spcPts val="1200"/>
              </a:spcBef>
              <a:spcAft>
                <a:spcPts val="0"/>
              </a:spcAft>
              <a:buClr>
                <a:schemeClr val="accent2"/>
              </a:buClr>
              <a:buSzPts val="2170"/>
              <a:buFont typeface="Noto Sans Symbols"/>
              <a:buChar char="▪"/>
            </a:pPr>
            <a:r>
              <a:rPr lang="en-US" sz="2170" b="0" i="0" u="none" strike="noStrike" cap="none">
                <a:solidFill>
                  <a:srgbClr val="3A3838"/>
                </a:solidFill>
                <a:latin typeface="Quattrocento Sans"/>
                <a:ea typeface="Quattrocento Sans"/>
                <a:cs typeface="Quattrocento Sans"/>
                <a:sym typeface="Quattrocento Sans"/>
              </a:rPr>
              <a:t>What does A.A. do?</a:t>
            </a:r>
            <a:endParaRPr sz="2800" b="0" i="0" u="none" strike="noStrike" cap="none">
              <a:solidFill>
                <a:schemeClr val="dk1"/>
              </a:solidFill>
              <a:latin typeface="Calibri"/>
              <a:ea typeface="Calibri"/>
              <a:cs typeface="Calibri"/>
              <a:sym typeface="Calibri"/>
            </a:endParaRPr>
          </a:p>
          <a:p>
            <a:pPr marL="228600" marR="0" lvl="0" indent="-228600" algn="l" rtl="0">
              <a:lnSpc>
                <a:spcPct val="80000"/>
              </a:lnSpc>
              <a:spcBef>
                <a:spcPts val="1200"/>
              </a:spcBef>
              <a:spcAft>
                <a:spcPts val="0"/>
              </a:spcAft>
              <a:buClr>
                <a:schemeClr val="accent2"/>
              </a:buClr>
              <a:buSzPts val="2170"/>
              <a:buFont typeface="Noto Sans Symbols"/>
              <a:buChar char="▪"/>
            </a:pPr>
            <a:r>
              <a:rPr lang="en-US" sz="2170" b="0" i="0" u="none" strike="noStrike" cap="none">
                <a:solidFill>
                  <a:srgbClr val="3A3838"/>
                </a:solidFill>
                <a:latin typeface="Quattrocento Sans"/>
                <a:ea typeface="Quattrocento Sans"/>
                <a:cs typeface="Quattrocento Sans"/>
                <a:sym typeface="Quattrocento Sans"/>
              </a:rPr>
              <a:t>What does A.A. NOT do?</a:t>
            </a:r>
            <a:endParaRPr sz="2800" b="0" i="0" u="none" strike="noStrike" cap="none">
              <a:solidFill>
                <a:schemeClr val="dk1"/>
              </a:solidFill>
              <a:latin typeface="Calibri"/>
              <a:ea typeface="Calibri"/>
              <a:cs typeface="Calibri"/>
              <a:sym typeface="Calibri"/>
            </a:endParaRPr>
          </a:p>
          <a:p>
            <a:pPr marL="228600" marR="0" lvl="0" indent="-228600" algn="l" rtl="0">
              <a:lnSpc>
                <a:spcPct val="80000"/>
              </a:lnSpc>
              <a:spcBef>
                <a:spcPts val="1200"/>
              </a:spcBef>
              <a:spcAft>
                <a:spcPts val="0"/>
              </a:spcAft>
              <a:buClr>
                <a:schemeClr val="accent2"/>
              </a:buClr>
              <a:buSzPts val="2170"/>
              <a:buFont typeface="Noto Sans Symbols"/>
              <a:buChar char="▪"/>
            </a:pPr>
            <a:r>
              <a:rPr lang="en-US" sz="2170" b="0" i="0" u="none" strike="noStrike" cap="none">
                <a:solidFill>
                  <a:srgbClr val="3A3838"/>
                </a:solidFill>
                <a:latin typeface="Quattrocento Sans"/>
                <a:ea typeface="Quattrocento Sans"/>
                <a:cs typeface="Quattrocento Sans"/>
                <a:sym typeface="Quattrocento Sans"/>
              </a:rPr>
              <a:t>Singleness of purpose and problems other than alcohol</a:t>
            </a:r>
            <a:endParaRPr sz="2170" b="0" i="0" u="none" strike="noStrike" cap="none">
              <a:solidFill>
                <a:srgbClr val="3A3838"/>
              </a:solidFill>
              <a:latin typeface="Quattrocento Sans"/>
              <a:ea typeface="Quattrocento Sans"/>
              <a:cs typeface="Quattrocento Sans"/>
              <a:sym typeface="Quattrocento Sans"/>
            </a:endParaRPr>
          </a:p>
          <a:p>
            <a:pPr marL="228600" marR="0" lvl="0" indent="-228600" algn="l" rtl="0">
              <a:lnSpc>
                <a:spcPct val="80000"/>
              </a:lnSpc>
              <a:spcBef>
                <a:spcPts val="1200"/>
              </a:spcBef>
              <a:spcAft>
                <a:spcPts val="0"/>
              </a:spcAft>
              <a:buClr>
                <a:schemeClr val="accent2"/>
              </a:buClr>
              <a:buSzPts val="2170"/>
              <a:buFont typeface="Noto Sans Symbols"/>
              <a:buChar char="▪"/>
            </a:pPr>
            <a:r>
              <a:rPr lang="en-US" sz="2170" b="0" i="0" u="none" strike="noStrike" cap="none">
                <a:solidFill>
                  <a:srgbClr val="3A3838"/>
                </a:solidFill>
                <a:latin typeface="Quattrocento Sans"/>
                <a:ea typeface="Quattrocento Sans"/>
                <a:cs typeface="Quattrocento Sans"/>
                <a:sym typeface="Quattrocento Sans"/>
              </a:rPr>
              <a:t>Professionals and 2014 A.A. membership survey</a:t>
            </a:r>
            <a:endParaRPr sz="2800" b="0" i="0" u="none" strike="noStrike" cap="none">
              <a:solidFill>
                <a:schemeClr val="dk1"/>
              </a:solidFill>
              <a:latin typeface="Calibri"/>
              <a:ea typeface="Calibri"/>
              <a:cs typeface="Calibri"/>
              <a:sym typeface="Calibri"/>
            </a:endParaRPr>
          </a:p>
          <a:p>
            <a:pPr marL="228600" marR="0" lvl="0" indent="-228600" algn="l" rtl="0">
              <a:lnSpc>
                <a:spcPct val="80000"/>
              </a:lnSpc>
              <a:spcBef>
                <a:spcPts val="1200"/>
              </a:spcBef>
              <a:spcAft>
                <a:spcPts val="0"/>
              </a:spcAft>
              <a:buClr>
                <a:schemeClr val="accent2"/>
              </a:buClr>
              <a:buSzPts val="2170"/>
              <a:buFont typeface="Noto Sans Symbols"/>
              <a:buChar char="▪"/>
            </a:pPr>
            <a:r>
              <a:rPr lang="en-US" sz="2170" b="0" i="0" u="none" strike="noStrike" cap="none">
                <a:solidFill>
                  <a:srgbClr val="3A3838"/>
                </a:solidFill>
                <a:latin typeface="Quattrocento Sans"/>
                <a:ea typeface="Quattrocento Sans"/>
                <a:cs typeface="Quattrocento Sans"/>
                <a:sym typeface="Quattrocento Sans"/>
              </a:rPr>
              <a:t>How medical professionals can help alcoholics?</a:t>
            </a:r>
            <a:endParaRPr sz="2800" b="0" i="0" u="none" strike="noStrike" cap="none">
              <a:solidFill>
                <a:schemeClr val="dk1"/>
              </a:solidFill>
              <a:latin typeface="Calibri"/>
              <a:ea typeface="Calibri"/>
              <a:cs typeface="Calibri"/>
              <a:sym typeface="Calibri"/>
            </a:endParaRPr>
          </a:p>
          <a:p>
            <a:pPr marL="228600" marR="0" lvl="0" indent="-228600" algn="l" rtl="0">
              <a:lnSpc>
                <a:spcPct val="80000"/>
              </a:lnSpc>
              <a:spcBef>
                <a:spcPts val="1200"/>
              </a:spcBef>
              <a:spcAft>
                <a:spcPts val="0"/>
              </a:spcAft>
              <a:buClr>
                <a:schemeClr val="accent2"/>
              </a:buClr>
              <a:buSzPts val="2170"/>
              <a:buFont typeface="Noto Sans Symbols"/>
              <a:buChar char="▪"/>
            </a:pPr>
            <a:r>
              <a:rPr lang="en-US" sz="2170" b="0" i="0" u="none" strike="noStrike" cap="none">
                <a:solidFill>
                  <a:srgbClr val="3A3838"/>
                </a:solidFill>
                <a:latin typeface="Quattrocento Sans"/>
                <a:ea typeface="Quattrocento Sans"/>
                <a:cs typeface="Quattrocento Sans"/>
                <a:sym typeface="Quattrocento Sans"/>
              </a:rPr>
              <a:t>A.A. peer support in hospitals</a:t>
            </a: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3A3838"/>
              </a:buClr>
              <a:buSzPts val="5400"/>
              <a:buFont typeface="Calibri"/>
              <a:buNone/>
            </a:pPr>
            <a:r>
              <a:rPr lang="en-US" sz="5400" b="0" i="0" u="none" strike="noStrike" cap="none">
                <a:solidFill>
                  <a:srgbClr val="3A3838"/>
                </a:solidFill>
                <a:latin typeface="Calibri"/>
                <a:ea typeface="Calibri"/>
                <a:cs typeface="Calibri"/>
                <a:sym typeface="Calibri"/>
              </a:rPr>
              <a:t>Get more information about A.A.       </a:t>
            </a:r>
            <a:endParaRPr sz="5400" b="0" i="0" u="none" strike="noStrike" cap="none">
              <a:solidFill>
                <a:srgbClr val="3A3838"/>
              </a:solidFill>
              <a:latin typeface="Calibri"/>
              <a:ea typeface="Calibri"/>
              <a:cs typeface="Calibri"/>
              <a:sym typeface="Calibri"/>
            </a:endParaRPr>
          </a:p>
        </p:txBody>
      </p:sp>
      <p:sp>
        <p:nvSpPr>
          <p:cNvPr id="254" name="Shape 254"/>
          <p:cNvSpPr txBox="1">
            <a:spLocks noGrp="1"/>
          </p:cNvSpPr>
          <p:nvPr>
            <p:ph type="body" idx="1"/>
          </p:nvPr>
        </p:nvSpPr>
        <p:spPr>
          <a:xfrm>
            <a:off x="841248" y="2423160"/>
            <a:ext cx="9280214" cy="40386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120000"/>
              </a:lnSpc>
              <a:spcBef>
                <a:spcPts val="0"/>
              </a:spcBef>
              <a:spcAft>
                <a:spcPts val="0"/>
              </a:spcAft>
              <a:buClr>
                <a:schemeClr val="accent2"/>
              </a:buClr>
              <a:buSzPts val="2800"/>
              <a:buFont typeface="Noto Sans Symbols"/>
              <a:buChar char="▪"/>
            </a:pPr>
            <a:r>
              <a:rPr lang="en-US" sz="2800" b="0" i="0" u="none" strike="noStrike" cap="none">
                <a:solidFill>
                  <a:srgbClr val="3A3838"/>
                </a:solidFill>
                <a:latin typeface="Quattrocento Sans"/>
                <a:ea typeface="Quattrocento Sans"/>
                <a:cs typeface="Quattrocento Sans"/>
                <a:sym typeface="Quattrocento Sans"/>
              </a:rPr>
              <a:t>Maintain contact with the local A.A. community</a:t>
            </a:r>
            <a:endParaRPr sz="2800" b="0" i="0" u="none" strike="noStrike" cap="none">
              <a:solidFill>
                <a:srgbClr val="3A3838"/>
              </a:solidFill>
              <a:latin typeface="Quattrocento Sans"/>
              <a:ea typeface="Quattrocento Sans"/>
              <a:cs typeface="Quattrocento Sans"/>
              <a:sym typeface="Quattrocento Sans"/>
            </a:endParaRPr>
          </a:p>
          <a:p>
            <a:pPr marL="228600" marR="0" lvl="0" indent="-228600" algn="l" rtl="0">
              <a:lnSpc>
                <a:spcPct val="120000"/>
              </a:lnSpc>
              <a:spcBef>
                <a:spcPts val="1200"/>
              </a:spcBef>
              <a:spcAft>
                <a:spcPts val="0"/>
              </a:spcAft>
              <a:buClr>
                <a:schemeClr val="accent2"/>
              </a:buClr>
              <a:buSzPts val="2800"/>
              <a:buFont typeface="Noto Sans Symbols"/>
              <a:buChar char="▪"/>
            </a:pPr>
            <a:r>
              <a:rPr lang="en-US" sz="2800" b="0" i="0" u="none" strike="noStrike" cap="none">
                <a:solidFill>
                  <a:srgbClr val="3A3838"/>
                </a:solidFill>
                <a:latin typeface="Quattrocento Sans"/>
                <a:ea typeface="Quattrocento Sans"/>
                <a:cs typeface="Quattrocento Sans"/>
                <a:sym typeface="Quattrocento Sans"/>
              </a:rPr>
              <a:t>Attend an open A.A. meeting</a:t>
            </a:r>
            <a:endParaRPr sz="2800" b="0" i="0" u="none" strike="noStrike" cap="none">
              <a:solidFill>
                <a:srgbClr val="3A3838"/>
              </a:solidFill>
              <a:latin typeface="Quattrocento Sans"/>
              <a:ea typeface="Quattrocento Sans"/>
              <a:cs typeface="Quattrocento Sans"/>
              <a:sym typeface="Quattrocento Sans"/>
            </a:endParaRPr>
          </a:p>
          <a:p>
            <a:pPr marL="228600" marR="0" lvl="0" indent="-228600" algn="l" rtl="0">
              <a:lnSpc>
                <a:spcPct val="120000"/>
              </a:lnSpc>
              <a:spcBef>
                <a:spcPts val="1200"/>
              </a:spcBef>
              <a:spcAft>
                <a:spcPts val="0"/>
              </a:spcAft>
              <a:buClr>
                <a:schemeClr val="accent2"/>
              </a:buClr>
              <a:buSzPts val="2800"/>
              <a:buFont typeface="Noto Sans Symbols"/>
              <a:buChar char="▪"/>
            </a:pPr>
            <a:r>
              <a:rPr lang="en-US" sz="2800" b="0" i="0" u="none" strike="noStrike" cap="none">
                <a:solidFill>
                  <a:srgbClr val="3A3838"/>
                </a:solidFill>
                <a:latin typeface="Quattrocento Sans"/>
                <a:ea typeface="Quattrocento Sans"/>
                <a:cs typeface="Quattrocento Sans"/>
                <a:sym typeface="Quattrocento Sans"/>
              </a:rPr>
              <a:t>Read A.A. literature directed to professionals</a:t>
            </a:r>
            <a:endParaRPr sz="2800" b="0" i="0" u="none" strike="noStrike" cap="none">
              <a:solidFill>
                <a:schemeClr val="dk1"/>
              </a:solidFill>
              <a:latin typeface="Calibri"/>
              <a:ea typeface="Calibri"/>
              <a:cs typeface="Calibri"/>
              <a:sym typeface="Calibri"/>
            </a:endParaRPr>
          </a:p>
          <a:p>
            <a:pPr marL="228600" marR="0" lvl="0" indent="-228600" algn="l" rtl="0">
              <a:lnSpc>
                <a:spcPct val="120000"/>
              </a:lnSpc>
              <a:spcBef>
                <a:spcPts val="1200"/>
              </a:spcBef>
              <a:spcAft>
                <a:spcPts val="0"/>
              </a:spcAft>
              <a:buClr>
                <a:schemeClr val="accent2"/>
              </a:buClr>
              <a:buSzPts val="2800"/>
              <a:buFont typeface="Noto Sans Symbols"/>
              <a:buChar char="▪"/>
            </a:pPr>
            <a:r>
              <a:rPr lang="en-US" sz="2800" b="0" i="0" u="none" strike="noStrike" cap="none">
                <a:solidFill>
                  <a:srgbClr val="3A3838"/>
                </a:solidFill>
                <a:latin typeface="Quattrocento Sans"/>
                <a:ea typeface="Quattrocento Sans"/>
                <a:cs typeface="Quattrocento Sans"/>
                <a:sym typeface="Quattrocento Sans"/>
              </a:rPr>
              <a:t>Subscribe to the About A.A. newsletter for professionals: </a:t>
            </a:r>
            <a:r>
              <a:rPr lang="en-US" sz="2800" b="0" i="0" u="sng" strike="noStrike" cap="none">
                <a:solidFill>
                  <a:schemeClr val="hlink"/>
                </a:solidFill>
                <a:latin typeface="Quattrocento Sans"/>
                <a:ea typeface="Quattrocento Sans"/>
                <a:cs typeface="Quattrocento Sans"/>
                <a:sym typeface="Quattrocento Sans"/>
                <a:hlinkClick r:id="rId3"/>
              </a:rPr>
              <a:t>http://www.aa.org/pages/en_US/subscribe-to-about-aa-newsletter-for-professionals</a:t>
            </a:r>
            <a:endParaRPr sz="2800" b="0" i="0" u="none" strike="noStrike" cap="none">
              <a:solidFill>
                <a:srgbClr val="3A3838"/>
              </a:solidFill>
              <a:latin typeface="Quattrocento Sans"/>
              <a:ea typeface="Quattrocento Sans"/>
              <a:cs typeface="Quattrocento Sans"/>
              <a:sym typeface="Quattrocento Sans"/>
            </a:endParaRPr>
          </a:p>
          <a:p>
            <a:pPr marL="228600" marR="0" lvl="0" indent="-50800" algn="l" rtl="0">
              <a:lnSpc>
                <a:spcPct val="120000"/>
              </a:lnSpc>
              <a:spcBef>
                <a:spcPts val="1200"/>
              </a:spcBef>
              <a:spcAft>
                <a:spcPts val="0"/>
              </a:spcAft>
              <a:buClr>
                <a:schemeClr val="accent2"/>
              </a:buClr>
              <a:buSzPts val="2800"/>
              <a:buFont typeface="Noto Sans Symbols"/>
              <a:buNone/>
            </a:pPr>
            <a:endParaRPr sz="2800" b="0" i="0" u="none" strike="noStrike" cap="none">
              <a:solidFill>
                <a:srgbClr val="3A3838"/>
              </a:solidFill>
              <a:latin typeface="Quattrocento Sans"/>
              <a:ea typeface="Quattrocento Sans"/>
              <a:cs typeface="Quattrocento Sans"/>
              <a:sym typeface="Quattrocento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2286000" y="1344614"/>
            <a:ext cx="7924800" cy="56038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3A3838"/>
              </a:buClr>
              <a:buSzPts val="5400"/>
              <a:buFont typeface="Calibri"/>
              <a:buNone/>
            </a:pPr>
            <a:r>
              <a:rPr lang="en-US" sz="5400" b="0" i="0" u="none" strike="noStrike" cap="none">
                <a:solidFill>
                  <a:srgbClr val="3A3838"/>
                </a:solidFill>
                <a:latin typeface="Calibri"/>
                <a:ea typeface="Calibri"/>
                <a:cs typeface="Calibri"/>
                <a:sym typeface="Calibri"/>
              </a:rPr>
              <a:t>Alcoholics Anonymous</a:t>
            </a:r>
            <a:endParaRPr sz="4400" b="0" i="0" u="none" strike="noStrike" cap="none">
              <a:solidFill>
                <a:schemeClr val="dk1"/>
              </a:solidFill>
              <a:latin typeface="Calibri"/>
              <a:ea typeface="Calibri"/>
              <a:cs typeface="Calibri"/>
              <a:sym typeface="Calibri"/>
            </a:endParaRPr>
          </a:p>
        </p:txBody>
      </p:sp>
      <p:sp>
        <p:nvSpPr>
          <p:cNvPr id="261" name="Shape 261"/>
          <p:cNvSpPr txBox="1">
            <a:spLocks noGrp="1"/>
          </p:cNvSpPr>
          <p:nvPr>
            <p:ph type="body" idx="1"/>
          </p:nvPr>
        </p:nvSpPr>
        <p:spPr>
          <a:xfrm>
            <a:off x="2797175" y="2514600"/>
            <a:ext cx="6432550" cy="3276600"/>
          </a:xfrm>
          <a:prstGeom prst="rect">
            <a:avLst/>
          </a:prstGeom>
          <a:noFill/>
          <a:ln>
            <a:noFill/>
          </a:ln>
        </p:spPr>
        <p:txBody>
          <a:bodyPr spcFirstLastPara="1" wrap="square" lIns="91425" tIns="45700" rIns="91425" bIns="45700" anchor="t" anchorCtr="0">
            <a:noAutofit/>
          </a:bodyPr>
          <a:lstStyle/>
          <a:p>
            <a:pPr marL="228600" marR="0" lvl="0" indent="-228600" algn="ctr" rtl="0">
              <a:lnSpc>
                <a:spcPct val="90000"/>
              </a:lnSpc>
              <a:spcBef>
                <a:spcPts val="0"/>
              </a:spcBef>
              <a:spcAft>
                <a:spcPts val="0"/>
              </a:spcAft>
              <a:buClr>
                <a:schemeClr val="dk1"/>
              </a:buClr>
              <a:buSzPts val="3600"/>
              <a:buFont typeface="Noto Sans Symbols"/>
              <a:buNone/>
            </a:pPr>
            <a:r>
              <a:rPr lang="en-US" sz="3600" b="1" i="0" u="none" strike="noStrike" cap="none">
                <a:solidFill>
                  <a:schemeClr val="dk1"/>
                </a:solidFill>
                <a:latin typeface="Calibri"/>
                <a:ea typeface="Calibri"/>
                <a:cs typeface="Calibri"/>
                <a:sym typeface="Calibri"/>
              </a:rPr>
              <a:t>Thank You!</a:t>
            </a:r>
            <a:endParaRPr sz="3200" b="0" i="0" u="none" strike="noStrike" cap="none">
              <a:solidFill>
                <a:srgbClr val="3A3838"/>
              </a:solidFill>
              <a:latin typeface="Calibri"/>
              <a:ea typeface="Calibri"/>
              <a:cs typeface="Calibri"/>
              <a:sym typeface="Calibri"/>
            </a:endParaRPr>
          </a:p>
          <a:p>
            <a:pPr marL="228600" marR="0" lvl="0" indent="-228600" algn="ctr" rtl="0">
              <a:lnSpc>
                <a:spcPct val="90000"/>
              </a:lnSpc>
              <a:spcBef>
                <a:spcPts val="1000"/>
              </a:spcBef>
              <a:spcAft>
                <a:spcPts val="0"/>
              </a:spcAft>
              <a:buClr>
                <a:srgbClr val="3A3838"/>
              </a:buClr>
              <a:buSzPts val="3200"/>
              <a:buFont typeface="Noto Sans Symbols"/>
              <a:buNone/>
            </a:pPr>
            <a:r>
              <a:rPr lang="en-US" sz="3200" b="0" i="0" u="sng" strike="noStrike" cap="none">
                <a:solidFill>
                  <a:schemeClr val="hlink"/>
                </a:solidFill>
                <a:latin typeface="Quattrocento Sans"/>
                <a:ea typeface="Quattrocento Sans"/>
                <a:cs typeface="Quattrocento Sans"/>
                <a:sym typeface="Quattrocento Sans"/>
                <a:hlinkClick r:id="rId3"/>
              </a:rPr>
              <a:t>www.aa.org</a:t>
            </a:r>
            <a:endParaRPr sz="3200" b="0" i="0" u="none" strike="noStrike" cap="none">
              <a:solidFill>
                <a:srgbClr val="3A3838"/>
              </a:solidFill>
              <a:latin typeface="Quattrocento Sans"/>
              <a:ea typeface="Quattrocento Sans"/>
              <a:cs typeface="Quattrocento Sans"/>
              <a:sym typeface="Quattrocento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838200" y="665922"/>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3A3838"/>
              </a:buClr>
              <a:buSzPts val="4860"/>
              <a:buFont typeface="Calibri"/>
              <a:buNone/>
            </a:pPr>
            <a:r>
              <a:rPr lang="en-US" sz="4860" b="0" i="0" u="none" strike="noStrike" cap="none">
                <a:solidFill>
                  <a:srgbClr val="3A3838"/>
                </a:solidFill>
                <a:latin typeface="Calibri"/>
                <a:ea typeface="Calibri"/>
                <a:cs typeface="Calibri"/>
                <a:sym typeface="Calibri"/>
              </a:rPr>
              <a:t>The Alcoholic’s resistance to help can be frustrating</a:t>
            </a:r>
            <a:endParaRPr sz="4860" b="0" i="0" u="none" strike="noStrike" cap="none">
              <a:solidFill>
                <a:srgbClr val="3A3838"/>
              </a:solidFill>
              <a:latin typeface="Calibri"/>
              <a:ea typeface="Calibri"/>
              <a:cs typeface="Calibri"/>
              <a:sym typeface="Calibri"/>
            </a:endParaRPr>
          </a:p>
        </p:txBody>
      </p:sp>
      <p:sp>
        <p:nvSpPr>
          <p:cNvPr id="105" name="Shape 105"/>
          <p:cNvSpPr txBox="1">
            <a:spLocks noGrp="1"/>
          </p:cNvSpPr>
          <p:nvPr>
            <p:ph type="body" idx="1"/>
          </p:nvPr>
        </p:nvSpPr>
        <p:spPr>
          <a:xfrm>
            <a:off x="838200" y="2254208"/>
            <a:ext cx="10515600" cy="3452812"/>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accent2"/>
              </a:buClr>
              <a:buSzPts val="2590"/>
              <a:buFont typeface="Noto Sans Symbols"/>
              <a:buChar char="▪"/>
            </a:pPr>
            <a:r>
              <a:rPr lang="en-US" sz="2590" b="0" i="0" u="none" strike="noStrike" cap="none">
                <a:solidFill>
                  <a:srgbClr val="3A3838"/>
                </a:solidFill>
                <a:latin typeface="Quattrocento Sans"/>
                <a:ea typeface="Quattrocento Sans"/>
                <a:cs typeface="Quattrocento Sans"/>
                <a:sym typeface="Quattrocento Sans"/>
              </a:rPr>
              <a:t>The biggest obstacle to the Alcoholics chance to get well is their inability to admit they have a problem </a:t>
            </a:r>
            <a:endParaRPr sz="2800" b="0" i="0" u="none" strike="noStrike" cap="none">
              <a:solidFill>
                <a:schemeClr val="dk1"/>
              </a:solidFill>
              <a:latin typeface="Calibri"/>
              <a:ea typeface="Calibri"/>
              <a:cs typeface="Calibri"/>
              <a:sym typeface="Calibri"/>
            </a:endParaRPr>
          </a:p>
          <a:p>
            <a:pPr marL="228600" marR="0" lvl="0" indent="-228600" algn="l" rtl="0">
              <a:lnSpc>
                <a:spcPct val="100000"/>
              </a:lnSpc>
              <a:spcBef>
                <a:spcPts val="1200"/>
              </a:spcBef>
              <a:spcAft>
                <a:spcPts val="0"/>
              </a:spcAft>
              <a:buClr>
                <a:schemeClr val="accent2"/>
              </a:buClr>
              <a:buSzPts val="2590"/>
              <a:buFont typeface="Noto Sans Symbols"/>
              <a:buChar char="▪"/>
            </a:pPr>
            <a:r>
              <a:rPr lang="en-US" sz="2590" b="0" i="0" u="none" strike="noStrike" cap="none">
                <a:solidFill>
                  <a:srgbClr val="3A3838"/>
                </a:solidFill>
                <a:latin typeface="Quattrocento Sans"/>
                <a:ea typeface="Quattrocento Sans"/>
                <a:cs typeface="Quattrocento Sans"/>
                <a:sym typeface="Quattrocento Sans"/>
              </a:rPr>
              <a:t>Rationalization and denial are symptoms of the alcoholics illness</a:t>
            </a:r>
            <a:endParaRPr sz="2800" b="0" i="0" u="none" strike="noStrike" cap="none">
              <a:solidFill>
                <a:schemeClr val="dk1"/>
              </a:solidFill>
              <a:latin typeface="Calibri"/>
              <a:ea typeface="Calibri"/>
              <a:cs typeface="Calibri"/>
              <a:sym typeface="Calibri"/>
            </a:endParaRPr>
          </a:p>
          <a:p>
            <a:pPr marL="228600" marR="0" lvl="0" indent="-228600" algn="l" rtl="0">
              <a:lnSpc>
                <a:spcPct val="100000"/>
              </a:lnSpc>
              <a:spcBef>
                <a:spcPts val="1200"/>
              </a:spcBef>
              <a:spcAft>
                <a:spcPts val="0"/>
              </a:spcAft>
              <a:buClr>
                <a:schemeClr val="accent2"/>
              </a:buClr>
              <a:buSzPts val="2590"/>
              <a:buFont typeface="Noto Sans Symbols"/>
              <a:buChar char="▪"/>
            </a:pPr>
            <a:r>
              <a:rPr lang="en-US" sz="2590" b="0" i="0" u="none" strike="noStrike" cap="none">
                <a:solidFill>
                  <a:srgbClr val="3A3838"/>
                </a:solidFill>
                <a:latin typeface="Quattrocento Sans"/>
                <a:ea typeface="Quattrocento Sans"/>
                <a:cs typeface="Quattrocento Sans"/>
                <a:sym typeface="Quattrocento Sans"/>
              </a:rPr>
              <a:t>Most alcoholics will resist any suggestion that alcoholism is involved</a:t>
            </a:r>
            <a:endParaRPr sz="2800" b="0" i="0" u="none" strike="noStrike" cap="none">
              <a:solidFill>
                <a:schemeClr val="dk1"/>
              </a:solidFill>
              <a:latin typeface="Calibri"/>
              <a:ea typeface="Calibri"/>
              <a:cs typeface="Calibri"/>
              <a:sym typeface="Calibri"/>
            </a:endParaRPr>
          </a:p>
          <a:p>
            <a:pPr marL="228600" marR="0" lvl="0" indent="-228600" algn="l" rtl="0">
              <a:lnSpc>
                <a:spcPct val="100000"/>
              </a:lnSpc>
              <a:spcBef>
                <a:spcPts val="1200"/>
              </a:spcBef>
              <a:spcAft>
                <a:spcPts val="0"/>
              </a:spcAft>
              <a:buClr>
                <a:schemeClr val="accent2"/>
              </a:buClr>
              <a:buSzPts val="2590"/>
              <a:buFont typeface="Noto Sans Symbols"/>
              <a:buChar char="▪"/>
            </a:pPr>
            <a:r>
              <a:rPr lang="en-US" sz="2590" b="0" i="0" u="none" strike="noStrike" cap="none">
                <a:solidFill>
                  <a:srgbClr val="3A3838"/>
                </a:solidFill>
                <a:latin typeface="Quattrocento Sans"/>
                <a:ea typeface="Quattrocento Sans"/>
                <a:cs typeface="Quattrocento Sans"/>
                <a:sym typeface="Quattrocento Sans"/>
              </a:rPr>
              <a:t>Often the Alcoholic will not be willing to try A.A. </a:t>
            </a:r>
            <a:endParaRPr sz="2800" b="0" i="0" u="none" strike="noStrike" cap="none">
              <a:solidFill>
                <a:schemeClr val="dk1"/>
              </a:solidFill>
              <a:latin typeface="Calibri"/>
              <a:ea typeface="Calibri"/>
              <a:cs typeface="Calibri"/>
              <a:sym typeface="Calibri"/>
            </a:endParaRPr>
          </a:p>
          <a:p>
            <a:pPr marL="228600" marR="0" lvl="0" indent="-228600" algn="l" rtl="0">
              <a:lnSpc>
                <a:spcPct val="100000"/>
              </a:lnSpc>
              <a:spcBef>
                <a:spcPts val="1200"/>
              </a:spcBef>
              <a:spcAft>
                <a:spcPts val="0"/>
              </a:spcAft>
              <a:buClr>
                <a:schemeClr val="accent2"/>
              </a:buClr>
              <a:buSzPts val="2590"/>
              <a:buFont typeface="Noto Sans Symbols"/>
              <a:buChar char="▪"/>
            </a:pPr>
            <a:r>
              <a:rPr lang="en-US" sz="2590" b="0" i="0" u="none" strike="noStrike" cap="none">
                <a:solidFill>
                  <a:srgbClr val="3A3838"/>
                </a:solidFill>
                <a:latin typeface="Quattrocento Sans"/>
                <a:ea typeface="Quattrocento Sans"/>
                <a:cs typeface="Quattrocento Sans"/>
                <a:sym typeface="Quattrocento Sans"/>
              </a:rPr>
              <a:t>A.A. members are particularly suited to help others break through denial</a:t>
            </a:r>
            <a:endParaRPr sz="2590" b="0" i="0" u="none" strike="noStrike" cap="none">
              <a:solidFill>
                <a:srgbClr val="3A3838"/>
              </a:solidFill>
              <a:latin typeface="Quattrocento Sans"/>
              <a:ea typeface="Quattrocento Sans"/>
              <a:cs typeface="Quattrocento Sans"/>
              <a:sym typeface="Quattrocento Sans"/>
            </a:endParaRPr>
          </a:p>
          <a:p>
            <a:pPr marL="685800" marR="0" lvl="1" indent="-87630" algn="l" rtl="0">
              <a:lnSpc>
                <a:spcPct val="100000"/>
              </a:lnSpc>
              <a:spcBef>
                <a:spcPts val="1200"/>
              </a:spcBef>
              <a:spcAft>
                <a:spcPts val="0"/>
              </a:spcAft>
              <a:buClr>
                <a:schemeClr val="accent2"/>
              </a:buClr>
              <a:buSzPts val="2220"/>
              <a:buFont typeface="Noto Sans Symbols"/>
              <a:buNone/>
            </a:pPr>
            <a:endParaRPr sz="2220" b="0" i="0" u="none" strike="noStrike" cap="none">
              <a:solidFill>
                <a:srgbClr val="3A3838"/>
              </a:solidFill>
              <a:latin typeface="Quattrocento Sans"/>
              <a:ea typeface="Quattrocento Sans"/>
              <a:cs typeface="Quattrocento Sans"/>
              <a:sym typeface="Quattrocento Sans"/>
            </a:endParaRPr>
          </a:p>
          <a:p>
            <a:pPr marL="457200" marR="0" lvl="1" indent="0" algn="l" rtl="0">
              <a:lnSpc>
                <a:spcPct val="100000"/>
              </a:lnSpc>
              <a:spcBef>
                <a:spcPts val="1200"/>
              </a:spcBef>
              <a:spcAft>
                <a:spcPts val="0"/>
              </a:spcAft>
              <a:buClr>
                <a:schemeClr val="accent2"/>
              </a:buClr>
              <a:buSzPts val="2220"/>
              <a:buFont typeface="Arial"/>
              <a:buNone/>
            </a:pPr>
            <a:endParaRPr sz="2220" b="0" i="0" u="none" strike="noStrike" cap="none">
              <a:solidFill>
                <a:srgbClr val="3A3838"/>
              </a:solidFill>
              <a:latin typeface="Quattrocento Sans"/>
              <a:ea typeface="Quattrocento Sans"/>
              <a:cs typeface="Quattrocento Sans"/>
              <a:sym typeface="Quattrocento Sans"/>
            </a:endParaRPr>
          </a:p>
        </p:txBody>
      </p:sp>
      <p:sp>
        <p:nvSpPr>
          <p:cNvPr id="106" name="Shape 106"/>
          <p:cNvSpPr txBox="1"/>
          <p:nvPr/>
        </p:nvSpPr>
        <p:spPr>
          <a:xfrm>
            <a:off x="2900363" y="5588743"/>
            <a:ext cx="6391274" cy="762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3A3838"/>
              </a:buClr>
              <a:buSzPts val="5400"/>
              <a:buFont typeface="Calibri"/>
              <a:buNone/>
            </a:pPr>
            <a:r>
              <a:rPr lang="en-US" sz="5400" b="0" i="0" u="none" strike="noStrike" cap="none">
                <a:solidFill>
                  <a:srgbClr val="3A3838"/>
                </a:solidFill>
                <a:latin typeface="Calibri"/>
                <a:ea typeface="Calibri"/>
                <a:cs typeface="Calibri"/>
                <a:sym typeface="Calibri"/>
              </a:rPr>
              <a:t>THERE IS HOPE</a:t>
            </a:r>
            <a:endParaRPr sz="5400" b="0" i="0" u="none" strike="noStrike" cap="none">
              <a:solidFill>
                <a:srgbClr val="3A3838"/>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Shape 112"/>
          <p:cNvPicPr preferRelativeResize="0"/>
          <p:nvPr/>
        </p:nvPicPr>
        <p:blipFill rotWithShape="1">
          <a:blip r:embed="rId3">
            <a:alphaModFix/>
          </a:blip>
          <a:srcRect/>
          <a:stretch/>
        </p:blipFill>
        <p:spPr>
          <a:xfrm>
            <a:off x="-7398" y="0"/>
            <a:ext cx="12206795" cy="6857999"/>
          </a:xfrm>
          <a:prstGeom prst="rect">
            <a:avLst/>
          </a:prstGeom>
          <a:noFill/>
          <a:ln>
            <a:noFill/>
          </a:ln>
        </p:spPr>
      </p:pic>
      <p:sp>
        <p:nvSpPr>
          <p:cNvPr id="113" name="Shape 113"/>
          <p:cNvSpPr txBox="1">
            <a:spLocks noGrp="1"/>
          </p:cNvSpPr>
          <p:nvPr>
            <p:ph type="title"/>
          </p:nvPr>
        </p:nvSpPr>
        <p:spPr>
          <a:xfrm>
            <a:off x="71120" y="5532436"/>
            <a:ext cx="62484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5400"/>
              <a:buFont typeface="Calibri"/>
              <a:buNone/>
            </a:pPr>
            <a:r>
              <a:rPr lang="en-US" sz="5400" b="1" i="0" u="none" strike="noStrike" cap="none">
                <a:solidFill>
                  <a:schemeClr val="lt1"/>
                </a:solidFill>
                <a:latin typeface="Calibri"/>
                <a:ea typeface="Calibri"/>
                <a:cs typeface="Calibri"/>
                <a:sym typeface="Calibri"/>
              </a:rPr>
              <a:t>What is A.A.</a:t>
            </a:r>
            <a:endParaRPr sz="5400" b="1" i="0" u="none" strike="noStrike" cap="non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Shape 119"/>
          <p:cNvPicPr preferRelativeResize="0"/>
          <p:nvPr/>
        </p:nvPicPr>
        <p:blipFill rotWithShape="1">
          <a:blip r:embed="rId3">
            <a:alphaModFix/>
          </a:blip>
          <a:srcRect/>
          <a:stretch/>
        </p:blipFill>
        <p:spPr>
          <a:xfrm>
            <a:off x="-212437" y="0"/>
            <a:ext cx="12651829" cy="6858000"/>
          </a:xfrm>
          <a:prstGeom prst="rect">
            <a:avLst/>
          </a:prstGeom>
          <a:noFill/>
          <a:ln>
            <a:noFill/>
          </a:ln>
        </p:spPr>
      </p:pic>
      <p:sp>
        <p:nvSpPr>
          <p:cNvPr id="120" name="Shape 120"/>
          <p:cNvSpPr txBox="1">
            <a:spLocks noGrp="1"/>
          </p:cNvSpPr>
          <p:nvPr>
            <p:ph type="title"/>
          </p:nvPr>
        </p:nvSpPr>
        <p:spPr>
          <a:xfrm>
            <a:off x="4946072" y="5927437"/>
            <a:ext cx="7735888" cy="8382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5400"/>
              <a:buFont typeface="Calibri"/>
              <a:buNone/>
            </a:pPr>
            <a:r>
              <a:rPr lang="en-US" sz="5400" b="0" i="0" u="none" strike="noStrike" cap="none">
                <a:solidFill>
                  <a:schemeClr val="lt1"/>
                </a:solidFill>
                <a:latin typeface="Calibri"/>
                <a:ea typeface="Calibri"/>
                <a:cs typeface="Calibri"/>
                <a:sym typeface="Calibri"/>
              </a:rPr>
              <a:t>History of A.A. </a:t>
            </a:r>
            <a:endParaRPr sz="4400" b="0" i="0" u="none" strike="noStrike" cap="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838200" y="2425990"/>
            <a:ext cx="10515600" cy="2801793"/>
          </a:xfrm>
          <a:prstGeom prst="rect">
            <a:avLst/>
          </a:prstGeom>
          <a:noFill/>
          <a:ln>
            <a:noFill/>
          </a:ln>
        </p:spPr>
        <p:txBody>
          <a:bodyPr spcFirstLastPara="1" wrap="square" lIns="91425" tIns="45700" rIns="91425" bIns="45700" anchor="t" anchorCtr="0">
            <a:noAutofit/>
          </a:bodyPr>
          <a:lstStyle/>
          <a:p>
            <a:pPr marL="228600" marR="0" lvl="0" indent="-228600" algn="l" rtl="0">
              <a:lnSpc>
                <a:spcPct val="120000"/>
              </a:lnSpc>
              <a:spcBef>
                <a:spcPts val="0"/>
              </a:spcBef>
              <a:spcAft>
                <a:spcPts val="0"/>
              </a:spcAft>
              <a:buClr>
                <a:schemeClr val="accent2"/>
              </a:buClr>
              <a:buSzPts val="2800"/>
              <a:buFont typeface="Noto Sans Symbols"/>
              <a:buChar char="▪"/>
            </a:pPr>
            <a:r>
              <a:rPr lang="en-US" sz="2800" b="0" i="0" u="none" strike="noStrike" cap="none">
                <a:solidFill>
                  <a:srgbClr val="3A3838"/>
                </a:solidFill>
                <a:latin typeface="Quattrocento Sans"/>
                <a:ea typeface="Quattrocento Sans"/>
                <a:cs typeface="Quattrocento Sans"/>
                <a:sym typeface="Quattrocento Sans"/>
              </a:rPr>
              <a:t>A way to stop drinking and stay stopped</a:t>
            </a:r>
            <a:endParaRPr sz="2800" b="0" i="0" u="none" strike="noStrike" cap="none">
              <a:solidFill>
                <a:schemeClr val="dk1"/>
              </a:solidFill>
              <a:latin typeface="Calibri"/>
              <a:ea typeface="Calibri"/>
              <a:cs typeface="Calibri"/>
              <a:sym typeface="Calibri"/>
            </a:endParaRPr>
          </a:p>
          <a:p>
            <a:pPr marL="228600" marR="0" lvl="0" indent="-228600" algn="l" rtl="0">
              <a:lnSpc>
                <a:spcPct val="120000"/>
              </a:lnSpc>
              <a:spcBef>
                <a:spcPts val="1200"/>
              </a:spcBef>
              <a:spcAft>
                <a:spcPts val="0"/>
              </a:spcAft>
              <a:buClr>
                <a:schemeClr val="accent2"/>
              </a:buClr>
              <a:buSzPts val="2800"/>
              <a:buFont typeface="Noto Sans Symbols"/>
              <a:buChar char="▪"/>
            </a:pPr>
            <a:r>
              <a:rPr lang="en-US" sz="2800" b="0" i="0" u="none" strike="noStrike" cap="none">
                <a:solidFill>
                  <a:srgbClr val="3A3838"/>
                </a:solidFill>
                <a:latin typeface="Quattrocento Sans"/>
                <a:ea typeface="Quattrocento Sans"/>
                <a:cs typeface="Quattrocento Sans"/>
                <a:sym typeface="Quattrocento Sans"/>
              </a:rPr>
              <a:t>A.A.’s suggested Twelve Steps are the program of recovery</a:t>
            </a:r>
            <a:endParaRPr sz="2800" b="0" i="0" u="none" strike="noStrike" cap="none">
              <a:solidFill>
                <a:schemeClr val="dk1"/>
              </a:solidFill>
              <a:latin typeface="Calibri"/>
              <a:ea typeface="Calibri"/>
              <a:cs typeface="Calibri"/>
              <a:sym typeface="Calibri"/>
            </a:endParaRPr>
          </a:p>
          <a:p>
            <a:pPr marL="228600" marR="0" lvl="0" indent="-228600" algn="l" rtl="0">
              <a:lnSpc>
                <a:spcPct val="120000"/>
              </a:lnSpc>
              <a:spcBef>
                <a:spcPts val="1200"/>
              </a:spcBef>
              <a:spcAft>
                <a:spcPts val="0"/>
              </a:spcAft>
              <a:buClr>
                <a:schemeClr val="accent2"/>
              </a:buClr>
              <a:buSzPts val="2800"/>
              <a:buFont typeface="Noto Sans Symbols"/>
              <a:buChar char="▪"/>
            </a:pPr>
            <a:r>
              <a:rPr lang="en-US" sz="2800" b="0" i="0" u="none" strike="noStrike" cap="none">
                <a:solidFill>
                  <a:srgbClr val="3A3838"/>
                </a:solidFill>
                <a:latin typeface="Quattrocento Sans"/>
                <a:ea typeface="Quattrocento Sans"/>
                <a:cs typeface="Quattrocento Sans"/>
                <a:sym typeface="Quattrocento Sans"/>
              </a:rPr>
              <a:t>The Steps are based on the experience of early A.A. members</a:t>
            </a:r>
            <a:endParaRPr sz="2800" b="0" i="0" u="none" strike="noStrike" cap="none">
              <a:solidFill>
                <a:schemeClr val="dk1"/>
              </a:solidFill>
              <a:latin typeface="Calibri"/>
              <a:ea typeface="Calibri"/>
              <a:cs typeface="Calibri"/>
              <a:sym typeface="Calibri"/>
            </a:endParaRPr>
          </a:p>
          <a:p>
            <a:pPr marL="228600" marR="0" lvl="0" indent="-228600" algn="l" rtl="0">
              <a:lnSpc>
                <a:spcPct val="120000"/>
              </a:lnSpc>
              <a:spcBef>
                <a:spcPts val="1200"/>
              </a:spcBef>
              <a:spcAft>
                <a:spcPts val="0"/>
              </a:spcAft>
              <a:buClr>
                <a:schemeClr val="accent2"/>
              </a:buClr>
              <a:buSzPts val="2800"/>
              <a:buFont typeface="Noto Sans Symbols"/>
              <a:buChar char="▪"/>
            </a:pPr>
            <a:r>
              <a:rPr lang="en-US" sz="2800" b="0" i="0" u="none" strike="noStrike" cap="none">
                <a:solidFill>
                  <a:srgbClr val="3A3838"/>
                </a:solidFill>
                <a:latin typeface="Quattrocento Sans"/>
                <a:ea typeface="Quattrocento Sans"/>
                <a:cs typeface="Quattrocento Sans"/>
                <a:sym typeface="Quattrocento Sans"/>
              </a:rPr>
              <a:t>A.A. is spiritual, not religious</a:t>
            </a:r>
            <a:endParaRPr sz="2800" b="0" i="0" u="none" strike="noStrike" cap="none">
              <a:solidFill>
                <a:schemeClr val="dk1"/>
              </a:solidFill>
              <a:latin typeface="Calibri"/>
              <a:ea typeface="Calibri"/>
              <a:cs typeface="Calibri"/>
              <a:sym typeface="Calibri"/>
            </a:endParaRPr>
          </a:p>
          <a:p>
            <a:pPr marL="228600" marR="0" lvl="0" indent="-50800" algn="l" rtl="0">
              <a:lnSpc>
                <a:spcPct val="120000"/>
              </a:lnSpc>
              <a:spcBef>
                <a:spcPts val="1200"/>
              </a:spcBef>
              <a:spcAft>
                <a:spcPts val="0"/>
              </a:spcAft>
              <a:buClr>
                <a:schemeClr val="accent2"/>
              </a:buClr>
              <a:buSzPts val="2800"/>
              <a:buFont typeface="Noto Sans Symbols"/>
              <a:buNone/>
            </a:pPr>
            <a:endParaRPr sz="2800" b="0" i="0" u="none" strike="noStrike" cap="none">
              <a:solidFill>
                <a:srgbClr val="3A3838"/>
              </a:solidFill>
              <a:latin typeface="Quattrocento Sans"/>
              <a:ea typeface="Quattrocento Sans"/>
              <a:cs typeface="Quattrocento Sans"/>
              <a:sym typeface="Quattrocento Sans"/>
            </a:endParaRPr>
          </a:p>
        </p:txBody>
      </p:sp>
      <p:sp>
        <p:nvSpPr>
          <p:cNvPr id="127" name="Shape 127"/>
          <p:cNvSpPr txBox="1"/>
          <p:nvPr/>
        </p:nvSpPr>
        <p:spPr>
          <a:xfrm>
            <a:off x="2900363" y="958705"/>
            <a:ext cx="6391274" cy="762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3A3838"/>
              </a:buClr>
              <a:buSzPts val="5400"/>
              <a:buFont typeface="Calibri"/>
              <a:buNone/>
            </a:pPr>
            <a:r>
              <a:rPr lang="en-US" sz="5400" b="0" i="0" u="none" strike="noStrike" cap="none">
                <a:solidFill>
                  <a:srgbClr val="3A3838"/>
                </a:solidFill>
                <a:latin typeface="Calibri"/>
                <a:ea typeface="Calibri"/>
                <a:cs typeface="Calibri"/>
                <a:sym typeface="Calibri"/>
              </a:rPr>
              <a:t>How Does A.A. Work</a:t>
            </a:r>
            <a:endParaRPr sz="5400" b="0" i="0" u="none" strike="noStrike" cap="none">
              <a:solidFill>
                <a:srgbClr val="3A3838"/>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3A3838"/>
              </a:buClr>
              <a:buSzPts val="5400"/>
              <a:buFont typeface="Calibri"/>
              <a:buNone/>
            </a:pPr>
            <a:r>
              <a:rPr lang="en-US" sz="5400" b="0" i="0" u="none" strike="noStrike" cap="none">
                <a:solidFill>
                  <a:srgbClr val="3A3838"/>
                </a:solidFill>
                <a:latin typeface="Calibri"/>
                <a:ea typeface="Calibri"/>
                <a:cs typeface="Calibri"/>
                <a:sym typeface="Calibri"/>
              </a:rPr>
              <a:t>What Does A.A. Do?         </a:t>
            </a:r>
            <a:endParaRPr sz="4400" b="0" i="0" u="none" strike="noStrike" cap="none">
              <a:solidFill>
                <a:schemeClr val="dk1"/>
              </a:solidFill>
              <a:latin typeface="Calibri"/>
              <a:ea typeface="Calibri"/>
              <a:cs typeface="Calibri"/>
              <a:sym typeface="Calibri"/>
            </a:endParaRPr>
          </a:p>
        </p:txBody>
      </p:sp>
      <p:sp>
        <p:nvSpPr>
          <p:cNvPr id="134" name="Shape 134"/>
          <p:cNvSpPr txBox="1">
            <a:spLocks noGrp="1"/>
          </p:cNvSpPr>
          <p:nvPr>
            <p:ph type="body" idx="1"/>
          </p:nvPr>
        </p:nvSpPr>
        <p:spPr>
          <a:xfrm>
            <a:off x="841248" y="2423160"/>
            <a:ext cx="7620000" cy="32004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120000"/>
              </a:lnSpc>
              <a:spcBef>
                <a:spcPts val="0"/>
              </a:spcBef>
              <a:spcAft>
                <a:spcPts val="0"/>
              </a:spcAft>
              <a:buClr>
                <a:schemeClr val="accent2"/>
              </a:buClr>
              <a:buSzPts val="2800"/>
              <a:buFont typeface="Noto Sans Symbols"/>
              <a:buChar char="▪"/>
            </a:pPr>
            <a:r>
              <a:rPr lang="en-US" sz="2800" b="0" i="0" u="none" strike="noStrike" cap="none">
                <a:solidFill>
                  <a:srgbClr val="3A3838"/>
                </a:solidFill>
                <a:latin typeface="Quattrocento Sans"/>
                <a:ea typeface="Quattrocento Sans"/>
                <a:cs typeface="Quattrocento Sans"/>
                <a:sym typeface="Quattrocento Sans"/>
              </a:rPr>
              <a:t>Offers a Twelve Step program of recovery  </a:t>
            </a:r>
            <a:endParaRPr sz="2800" b="0" i="0" u="none" strike="noStrike" cap="none">
              <a:solidFill>
                <a:schemeClr val="dk1"/>
              </a:solidFill>
              <a:latin typeface="Calibri"/>
              <a:ea typeface="Calibri"/>
              <a:cs typeface="Calibri"/>
              <a:sym typeface="Calibri"/>
            </a:endParaRPr>
          </a:p>
          <a:p>
            <a:pPr marL="228600" marR="0" lvl="0" indent="-228600" algn="l" rtl="0">
              <a:lnSpc>
                <a:spcPct val="120000"/>
              </a:lnSpc>
              <a:spcBef>
                <a:spcPts val="1200"/>
              </a:spcBef>
              <a:spcAft>
                <a:spcPts val="0"/>
              </a:spcAft>
              <a:buClr>
                <a:schemeClr val="accent2"/>
              </a:buClr>
              <a:buSzPts val="2800"/>
              <a:buFont typeface="Noto Sans Symbols"/>
              <a:buChar char="▪"/>
            </a:pPr>
            <a:r>
              <a:rPr lang="en-US" sz="2800" b="0" i="0" u="none" strike="noStrike" cap="none">
                <a:solidFill>
                  <a:srgbClr val="3A3838"/>
                </a:solidFill>
                <a:latin typeface="Quattrocento Sans"/>
                <a:ea typeface="Quattrocento Sans"/>
                <a:cs typeface="Quattrocento Sans"/>
                <a:sym typeface="Quattrocento Sans"/>
              </a:rPr>
              <a:t>Groups put on A.A. meetings </a:t>
            </a:r>
            <a:endParaRPr sz="2800" b="0" i="0" u="none" strike="noStrike" cap="none">
              <a:solidFill>
                <a:schemeClr val="dk1"/>
              </a:solidFill>
              <a:latin typeface="Calibri"/>
              <a:ea typeface="Calibri"/>
              <a:cs typeface="Calibri"/>
              <a:sym typeface="Calibri"/>
            </a:endParaRPr>
          </a:p>
          <a:p>
            <a:pPr marL="228600" marR="0" lvl="0" indent="-228600" algn="l" rtl="0">
              <a:lnSpc>
                <a:spcPct val="120000"/>
              </a:lnSpc>
              <a:spcBef>
                <a:spcPts val="1200"/>
              </a:spcBef>
              <a:spcAft>
                <a:spcPts val="0"/>
              </a:spcAft>
              <a:buClr>
                <a:schemeClr val="accent2"/>
              </a:buClr>
              <a:buSzPts val="2800"/>
              <a:buFont typeface="Noto Sans Symbols"/>
              <a:buChar char="▪"/>
            </a:pPr>
            <a:r>
              <a:rPr lang="en-US" sz="2800" b="0" i="0" u="none" strike="noStrike" cap="none">
                <a:solidFill>
                  <a:srgbClr val="3A3838"/>
                </a:solidFill>
                <a:latin typeface="Quattrocento Sans"/>
                <a:ea typeface="Quattrocento Sans"/>
                <a:cs typeface="Quattrocento Sans"/>
                <a:sym typeface="Quattrocento Sans"/>
              </a:rPr>
              <a:t>A.A. members share their experience</a:t>
            </a:r>
            <a:endParaRPr sz="2800" b="0" i="0" u="none" strike="noStrike" cap="none">
              <a:solidFill>
                <a:schemeClr val="dk1"/>
              </a:solidFill>
              <a:latin typeface="Calibri"/>
              <a:ea typeface="Calibri"/>
              <a:cs typeface="Calibri"/>
              <a:sym typeface="Calibri"/>
            </a:endParaRPr>
          </a:p>
          <a:p>
            <a:pPr marL="228600" marR="0" lvl="0" indent="-228600" algn="l" rtl="0">
              <a:lnSpc>
                <a:spcPct val="120000"/>
              </a:lnSpc>
              <a:spcBef>
                <a:spcPts val="1200"/>
              </a:spcBef>
              <a:spcAft>
                <a:spcPts val="0"/>
              </a:spcAft>
              <a:buClr>
                <a:schemeClr val="accent2"/>
              </a:buClr>
              <a:buSzPts val="2800"/>
              <a:buFont typeface="Noto Sans Symbols"/>
              <a:buChar char="▪"/>
            </a:pPr>
            <a:r>
              <a:rPr lang="en-US" sz="2800" b="0" i="0" u="none" strike="noStrike" cap="none">
                <a:solidFill>
                  <a:srgbClr val="3A3838"/>
                </a:solidFill>
                <a:latin typeface="Quattrocento Sans"/>
                <a:ea typeface="Quattrocento Sans"/>
                <a:cs typeface="Quattrocento Sans"/>
                <a:sym typeface="Quattrocento Sans"/>
              </a:rPr>
              <a:t>Local committees carry the A.A. message</a:t>
            </a:r>
            <a:endParaRPr sz="2800" b="0" i="0" u="none" strike="noStrike" cap="none">
              <a:solidFill>
                <a:schemeClr val="dk1"/>
              </a:solidFill>
              <a:latin typeface="Calibri"/>
              <a:ea typeface="Calibri"/>
              <a:cs typeface="Calibri"/>
              <a:sym typeface="Calibri"/>
            </a:endParaRPr>
          </a:p>
          <a:p>
            <a:pPr marL="228600" marR="0" lvl="0" indent="-50800" algn="l" rtl="0">
              <a:lnSpc>
                <a:spcPct val="120000"/>
              </a:lnSpc>
              <a:spcBef>
                <a:spcPts val="1200"/>
              </a:spcBef>
              <a:spcAft>
                <a:spcPts val="0"/>
              </a:spcAft>
              <a:buClr>
                <a:schemeClr val="accent2"/>
              </a:buClr>
              <a:buSzPts val="2800"/>
              <a:buFont typeface="Noto Sans Symbols"/>
              <a:buNone/>
            </a:pPr>
            <a:endParaRPr sz="2800" b="0" i="0" u="none" strike="noStrike" cap="none">
              <a:solidFill>
                <a:srgbClr val="3A3838"/>
              </a:solidFill>
              <a:latin typeface="Quattrocento Sans"/>
              <a:ea typeface="Quattrocento Sans"/>
              <a:cs typeface="Quattrocento Sans"/>
              <a:sym typeface="Quattrocento Sans"/>
            </a:endParaRPr>
          </a:p>
          <a:p>
            <a:pPr marL="228600" marR="0" lvl="0" indent="-50800" algn="l" rtl="0">
              <a:lnSpc>
                <a:spcPct val="120000"/>
              </a:lnSpc>
              <a:spcBef>
                <a:spcPts val="1200"/>
              </a:spcBef>
              <a:spcAft>
                <a:spcPts val="0"/>
              </a:spcAft>
              <a:buClr>
                <a:schemeClr val="accent2"/>
              </a:buClr>
              <a:buSzPts val="2800"/>
              <a:buFont typeface="Noto Sans Symbols"/>
              <a:buNone/>
            </a:pPr>
            <a:endParaRPr sz="2800" b="0" i="0" u="none" strike="noStrike" cap="none">
              <a:solidFill>
                <a:srgbClr val="3A3838"/>
              </a:solidFill>
              <a:latin typeface="Quattrocento Sans"/>
              <a:ea typeface="Quattrocento Sans"/>
              <a:cs typeface="Quattrocento Sans"/>
              <a:sym typeface="Quattrocento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838200" y="372499"/>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3A3838"/>
              </a:buClr>
              <a:buSzPts val="5400"/>
              <a:buFont typeface="Calibri"/>
              <a:buNone/>
            </a:pPr>
            <a:r>
              <a:rPr lang="en-US" sz="5400" b="0" i="0" u="none" strike="noStrike" cap="none">
                <a:solidFill>
                  <a:srgbClr val="3A3838"/>
                </a:solidFill>
                <a:latin typeface="Calibri"/>
                <a:ea typeface="Calibri"/>
                <a:cs typeface="Calibri"/>
                <a:sym typeface="Calibri"/>
              </a:rPr>
              <a:t>What Does A.A. Not Do?	</a:t>
            </a:r>
            <a:endParaRPr sz="4400" b="0" i="0" u="none" strike="noStrike" cap="none">
              <a:solidFill>
                <a:schemeClr val="dk1"/>
              </a:solidFill>
              <a:latin typeface="Calibri"/>
              <a:ea typeface="Calibri"/>
              <a:cs typeface="Calibri"/>
              <a:sym typeface="Calibri"/>
            </a:endParaRPr>
          </a:p>
        </p:txBody>
      </p:sp>
      <p:sp>
        <p:nvSpPr>
          <p:cNvPr id="141" name="Shape 141"/>
          <p:cNvSpPr txBox="1">
            <a:spLocks noGrp="1"/>
          </p:cNvSpPr>
          <p:nvPr>
            <p:ph type="body" idx="1"/>
          </p:nvPr>
        </p:nvSpPr>
        <p:spPr>
          <a:xfrm>
            <a:off x="838200" y="2423160"/>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130000"/>
              </a:lnSpc>
              <a:spcBef>
                <a:spcPts val="0"/>
              </a:spcBef>
              <a:spcAft>
                <a:spcPts val="0"/>
              </a:spcAft>
              <a:buClr>
                <a:schemeClr val="accent2"/>
              </a:buClr>
              <a:buSzPts val="2800"/>
              <a:buFont typeface="Noto Sans Symbols"/>
              <a:buChar char="▪"/>
            </a:pPr>
            <a:r>
              <a:rPr lang="en-US" sz="2800" b="0" i="0" u="none" strike="noStrike" cap="none">
                <a:solidFill>
                  <a:srgbClr val="3A3838"/>
                </a:solidFill>
                <a:latin typeface="Quattrocento Sans"/>
                <a:ea typeface="Quattrocento Sans"/>
                <a:cs typeface="Quattrocento Sans"/>
                <a:sym typeface="Quattrocento Sans"/>
              </a:rPr>
              <a:t>Furnish initial motivation for alcoholics to recover</a:t>
            </a:r>
            <a:endParaRPr sz="2800" b="0" i="0" u="none" strike="noStrike" cap="none">
              <a:solidFill>
                <a:schemeClr val="dk1"/>
              </a:solidFill>
              <a:latin typeface="Calibri"/>
              <a:ea typeface="Calibri"/>
              <a:cs typeface="Calibri"/>
              <a:sym typeface="Calibri"/>
            </a:endParaRPr>
          </a:p>
          <a:p>
            <a:pPr marL="228600" marR="0" lvl="0" indent="-228600" algn="l" rtl="0">
              <a:lnSpc>
                <a:spcPct val="120000"/>
              </a:lnSpc>
              <a:spcBef>
                <a:spcPts val="1200"/>
              </a:spcBef>
              <a:spcAft>
                <a:spcPts val="0"/>
              </a:spcAft>
              <a:buClr>
                <a:schemeClr val="accent2"/>
              </a:buClr>
              <a:buSzPts val="2800"/>
              <a:buFont typeface="Noto Sans Symbols"/>
              <a:buChar char="▪"/>
            </a:pPr>
            <a:r>
              <a:rPr lang="en-US" sz="2800" b="0" i="0" u="none" strike="noStrike" cap="none">
                <a:solidFill>
                  <a:srgbClr val="3A3838"/>
                </a:solidFill>
                <a:latin typeface="Quattrocento Sans"/>
                <a:ea typeface="Quattrocento Sans"/>
                <a:cs typeface="Quattrocento Sans"/>
                <a:sym typeface="Quattrocento Sans"/>
              </a:rPr>
              <a:t>Solicit members or keep attendance records/case histories</a:t>
            </a:r>
            <a:endParaRPr sz="2800" b="0" i="0" u="none" strike="noStrike" cap="none">
              <a:solidFill>
                <a:srgbClr val="3A3838"/>
              </a:solidFill>
              <a:latin typeface="Quattrocento Sans"/>
              <a:ea typeface="Quattrocento Sans"/>
              <a:cs typeface="Quattrocento Sans"/>
              <a:sym typeface="Quattrocento Sans"/>
            </a:endParaRPr>
          </a:p>
          <a:p>
            <a:pPr marL="228600" marR="0" lvl="0" indent="-228600" algn="l" rtl="0">
              <a:lnSpc>
                <a:spcPct val="120000"/>
              </a:lnSpc>
              <a:spcBef>
                <a:spcPts val="1200"/>
              </a:spcBef>
              <a:spcAft>
                <a:spcPts val="0"/>
              </a:spcAft>
              <a:buClr>
                <a:schemeClr val="accent2"/>
              </a:buClr>
              <a:buSzPts val="2800"/>
              <a:buFont typeface="Noto Sans Symbols"/>
              <a:buChar char="▪"/>
            </a:pPr>
            <a:r>
              <a:rPr lang="en-US" sz="2800" b="0" i="0" u="none" strike="noStrike" cap="none">
                <a:solidFill>
                  <a:srgbClr val="3A3838"/>
                </a:solidFill>
                <a:latin typeface="Quattrocento Sans"/>
                <a:ea typeface="Quattrocento Sans"/>
                <a:cs typeface="Quattrocento Sans"/>
                <a:sym typeface="Quattrocento Sans"/>
              </a:rPr>
              <a:t>Make medical diagnoses</a:t>
            </a:r>
            <a:endParaRPr sz="2800" b="0" i="0" u="none" strike="noStrike" cap="none">
              <a:solidFill>
                <a:schemeClr val="dk1"/>
              </a:solidFill>
              <a:latin typeface="Calibri"/>
              <a:ea typeface="Calibri"/>
              <a:cs typeface="Calibri"/>
              <a:sym typeface="Calibri"/>
            </a:endParaRPr>
          </a:p>
          <a:p>
            <a:pPr marL="228600" marR="0" lvl="0" indent="-228600" algn="l" rtl="0">
              <a:lnSpc>
                <a:spcPct val="120000"/>
              </a:lnSpc>
              <a:spcBef>
                <a:spcPts val="1200"/>
              </a:spcBef>
              <a:spcAft>
                <a:spcPts val="0"/>
              </a:spcAft>
              <a:buClr>
                <a:schemeClr val="accent2"/>
              </a:buClr>
              <a:buSzPts val="2800"/>
              <a:buFont typeface="Noto Sans Symbols"/>
              <a:buChar char="▪"/>
            </a:pPr>
            <a:r>
              <a:rPr lang="en-US" sz="2800" b="0" i="0" u="none" strike="noStrike" cap="none">
                <a:solidFill>
                  <a:srgbClr val="3A3838"/>
                </a:solidFill>
                <a:latin typeface="Quattrocento Sans"/>
                <a:ea typeface="Quattrocento Sans"/>
                <a:cs typeface="Quattrocento Sans"/>
                <a:sym typeface="Quattrocento Sans"/>
              </a:rPr>
              <a:t>Offer religious services</a:t>
            </a:r>
            <a:endParaRPr sz="2800" b="0" i="0" u="none" strike="noStrike" cap="none">
              <a:solidFill>
                <a:schemeClr val="dk1"/>
              </a:solidFill>
              <a:latin typeface="Calibri"/>
              <a:ea typeface="Calibri"/>
              <a:cs typeface="Calibri"/>
              <a:sym typeface="Calibri"/>
            </a:endParaRPr>
          </a:p>
          <a:p>
            <a:pPr marL="228600" marR="0" lvl="0" indent="-228600" algn="l" rtl="0">
              <a:lnSpc>
                <a:spcPct val="120000"/>
              </a:lnSpc>
              <a:spcBef>
                <a:spcPts val="1200"/>
              </a:spcBef>
              <a:spcAft>
                <a:spcPts val="0"/>
              </a:spcAft>
              <a:buClr>
                <a:schemeClr val="accent2"/>
              </a:buClr>
              <a:buSzPts val="2800"/>
              <a:buFont typeface="Noto Sans Symbols"/>
              <a:buChar char="▪"/>
            </a:pPr>
            <a:r>
              <a:rPr lang="en-US" sz="2800" b="0" i="0" u="none" strike="noStrike" cap="none">
                <a:solidFill>
                  <a:srgbClr val="3A3838"/>
                </a:solidFill>
                <a:latin typeface="Quattrocento Sans"/>
                <a:ea typeface="Quattrocento Sans"/>
                <a:cs typeface="Quattrocento Sans"/>
                <a:sym typeface="Quattrocento Sans"/>
              </a:rPr>
              <a:t>Accept any money or services, or any contributions from non-AA sources</a:t>
            </a:r>
            <a:endParaRPr sz="2800" b="0" i="0" u="none" strike="noStrike" cap="none">
              <a:solidFill>
                <a:srgbClr val="3A3838"/>
              </a:solidFill>
              <a:latin typeface="Quattrocento Sans"/>
              <a:ea typeface="Quattrocento Sans"/>
              <a:cs typeface="Quattrocento Sans"/>
              <a:sym typeface="Quattrocento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3A3838"/>
              </a:buClr>
              <a:buSzPts val="5400"/>
              <a:buFont typeface="Calibri"/>
              <a:buNone/>
            </a:pPr>
            <a:r>
              <a:rPr lang="en-US" sz="5400" b="0" i="0" u="none" strike="noStrike" cap="none">
                <a:solidFill>
                  <a:srgbClr val="3A3838"/>
                </a:solidFill>
                <a:latin typeface="Calibri"/>
                <a:ea typeface="Calibri"/>
                <a:cs typeface="Calibri"/>
                <a:sym typeface="Calibri"/>
              </a:rPr>
              <a:t>Singleness of Purpose</a:t>
            </a:r>
            <a:endParaRPr sz="4400" b="0" i="0" u="none" strike="noStrike" cap="none">
              <a:solidFill>
                <a:schemeClr val="dk1"/>
              </a:solidFill>
              <a:latin typeface="Calibri"/>
              <a:ea typeface="Calibri"/>
              <a:cs typeface="Calibri"/>
              <a:sym typeface="Calibri"/>
            </a:endParaRPr>
          </a:p>
        </p:txBody>
      </p:sp>
      <p:sp>
        <p:nvSpPr>
          <p:cNvPr id="148" name="Shape 148"/>
          <p:cNvSpPr txBox="1">
            <a:spLocks noGrp="1"/>
          </p:cNvSpPr>
          <p:nvPr>
            <p:ph type="body" idx="1"/>
          </p:nvPr>
        </p:nvSpPr>
        <p:spPr>
          <a:xfrm>
            <a:off x="841248" y="2423160"/>
            <a:ext cx="10336504" cy="37338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120000"/>
              </a:lnSpc>
              <a:spcBef>
                <a:spcPts val="0"/>
              </a:spcBef>
              <a:spcAft>
                <a:spcPts val="0"/>
              </a:spcAft>
              <a:buClr>
                <a:schemeClr val="accent2"/>
              </a:buClr>
              <a:buSzPts val="2590"/>
              <a:buFont typeface="Noto Sans Symbols"/>
              <a:buChar char="▪"/>
            </a:pPr>
            <a:r>
              <a:rPr lang="en-US" sz="2590" b="0" i="0" u="none" strike="noStrike" cap="none">
                <a:solidFill>
                  <a:srgbClr val="3A3838"/>
                </a:solidFill>
                <a:latin typeface="Quattrocento Sans"/>
                <a:ea typeface="Quattrocento Sans"/>
                <a:cs typeface="Quattrocento Sans"/>
                <a:sym typeface="Quattrocento Sans"/>
              </a:rPr>
              <a:t>A.A.‘s focus is on recovery from alcoholism </a:t>
            </a:r>
            <a:endParaRPr sz="2800" b="0" i="0" u="none" strike="noStrike" cap="none">
              <a:solidFill>
                <a:schemeClr val="dk1"/>
              </a:solidFill>
              <a:latin typeface="Calibri"/>
              <a:ea typeface="Calibri"/>
              <a:cs typeface="Calibri"/>
              <a:sym typeface="Calibri"/>
            </a:endParaRPr>
          </a:p>
          <a:p>
            <a:pPr marL="228600" marR="0" lvl="0" indent="-228600" algn="l" rtl="0">
              <a:lnSpc>
                <a:spcPct val="120000"/>
              </a:lnSpc>
              <a:spcBef>
                <a:spcPts val="1200"/>
              </a:spcBef>
              <a:spcAft>
                <a:spcPts val="0"/>
              </a:spcAft>
              <a:buClr>
                <a:schemeClr val="accent2"/>
              </a:buClr>
              <a:buSzPts val="2590"/>
              <a:buFont typeface="Noto Sans Symbols"/>
              <a:buChar char="▪"/>
            </a:pPr>
            <a:r>
              <a:rPr lang="en-US" sz="2590" b="0" i="0" u="none" strike="noStrike" cap="none">
                <a:solidFill>
                  <a:srgbClr val="3A3838"/>
                </a:solidFill>
                <a:latin typeface="Quattrocento Sans"/>
                <a:ea typeface="Quattrocento Sans"/>
                <a:cs typeface="Quattrocento Sans"/>
                <a:sym typeface="Quattrocento Sans"/>
              </a:rPr>
              <a:t>Anyone may observe open meetings</a:t>
            </a:r>
            <a:endParaRPr sz="2800" b="0" i="0" u="none" strike="noStrike" cap="none">
              <a:solidFill>
                <a:schemeClr val="dk1"/>
              </a:solidFill>
              <a:latin typeface="Calibri"/>
              <a:ea typeface="Calibri"/>
              <a:cs typeface="Calibri"/>
              <a:sym typeface="Calibri"/>
            </a:endParaRPr>
          </a:p>
          <a:p>
            <a:pPr marL="228600" marR="0" lvl="0" indent="-228600" algn="l" rtl="0">
              <a:lnSpc>
                <a:spcPct val="120000"/>
              </a:lnSpc>
              <a:spcBef>
                <a:spcPts val="1200"/>
              </a:spcBef>
              <a:spcAft>
                <a:spcPts val="0"/>
              </a:spcAft>
              <a:buClr>
                <a:schemeClr val="accent2"/>
              </a:buClr>
              <a:buSzPts val="2590"/>
              <a:buFont typeface="Noto Sans Symbols"/>
              <a:buChar char="▪"/>
            </a:pPr>
            <a:r>
              <a:rPr lang="en-US" sz="2590" b="0" i="0" u="none" strike="noStrike" cap="none">
                <a:solidFill>
                  <a:srgbClr val="3A3838"/>
                </a:solidFill>
                <a:latin typeface="Quattrocento Sans"/>
                <a:ea typeface="Quattrocento Sans"/>
                <a:cs typeface="Quattrocento Sans"/>
                <a:sym typeface="Quattrocento Sans"/>
              </a:rPr>
              <a:t>Closed meetings are for those with a drinking problem  </a:t>
            </a:r>
            <a:endParaRPr sz="2800" b="0" i="0" u="none" strike="noStrike" cap="none">
              <a:solidFill>
                <a:schemeClr val="dk1"/>
              </a:solidFill>
              <a:latin typeface="Calibri"/>
              <a:ea typeface="Calibri"/>
              <a:cs typeface="Calibri"/>
              <a:sym typeface="Calibri"/>
            </a:endParaRPr>
          </a:p>
          <a:p>
            <a:pPr marL="228600" marR="0" lvl="0" indent="-228600" algn="l" rtl="0">
              <a:lnSpc>
                <a:spcPct val="120000"/>
              </a:lnSpc>
              <a:spcBef>
                <a:spcPts val="1200"/>
              </a:spcBef>
              <a:spcAft>
                <a:spcPts val="0"/>
              </a:spcAft>
              <a:buClr>
                <a:schemeClr val="accent2"/>
              </a:buClr>
              <a:buSzPts val="2590"/>
              <a:buFont typeface="Noto Sans Symbols"/>
              <a:buChar char="▪"/>
            </a:pPr>
            <a:r>
              <a:rPr lang="en-US" sz="2590" b="0" i="0" u="none" strike="noStrike" cap="none">
                <a:solidFill>
                  <a:srgbClr val="3A3838"/>
                </a:solidFill>
                <a:latin typeface="Quattrocento Sans"/>
                <a:ea typeface="Quattrocento Sans"/>
                <a:cs typeface="Quattrocento Sans"/>
                <a:sym typeface="Quattrocento Sans"/>
              </a:rPr>
              <a:t>People with problems other than alcoholism are able to become A.A. members if they also have a drinking problem</a:t>
            </a:r>
            <a:endParaRPr sz="2590" b="0" i="0" u="none" strike="noStrike" cap="none">
              <a:solidFill>
                <a:srgbClr val="3A3838"/>
              </a:solidFill>
              <a:latin typeface="Quattrocento Sans"/>
              <a:ea typeface="Quattrocento Sans"/>
              <a:cs typeface="Quattrocento Sans"/>
              <a:sym typeface="Quattrocento Sans"/>
            </a:endParaRPr>
          </a:p>
          <a:p>
            <a:pPr marL="228600" marR="0" lvl="0" indent="-228600" algn="l" rtl="0">
              <a:lnSpc>
                <a:spcPct val="120000"/>
              </a:lnSpc>
              <a:spcBef>
                <a:spcPts val="1200"/>
              </a:spcBef>
              <a:spcAft>
                <a:spcPts val="0"/>
              </a:spcAft>
              <a:buClr>
                <a:schemeClr val="accent2"/>
              </a:buClr>
              <a:buSzPts val="2590"/>
              <a:buFont typeface="Noto Sans Symbols"/>
              <a:buChar char="▪"/>
            </a:pPr>
            <a:r>
              <a:rPr lang="en-US" sz="2590" b="0" i="0" u="none" strike="noStrike" cap="none">
                <a:solidFill>
                  <a:srgbClr val="3A3838"/>
                </a:solidFill>
                <a:latin typeface="Quattrocento Sans"/>
                <a:ea typeface="Quattrocento Sans"/>
                <a:cs typeface="Quattrocento Sans"/>
                <a:sym typeface="Quattrocento Sans"/>
              </a:rPr>
              <a:t>A.A. members bring meetings into correctional and treatment facilities</a:t>
            </a: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2672</Words>
  <Application>Microsoft Office PowerPoint</Application>
  <PresentationFormat>Custom</PresentationFormat>
  <Paragraphs>222</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Nunito</vt:lpstr>
      <vt:lpstr>Noto Sans Symbols</vt:lpstr>
      <vt:lpstr>Calibri</vt:lpstr>
      <vt:lpstr>Quattrocento Sans</vt:lpstr>
      <vt:lpstr>Office Theme</vt:lpstr>
      <vt:lpstr>Alcoholics Anonymous</vt:lpstr>
      <vt:lpstr>OUTLINE</vt:lpstr>
      <vt:lpstr>The Alcoholic’s resistance to help can be frustrating</vt:lpstr>
      <vt:lpstr>What is A.A.</vt:lpstr>
      <vt:lpstr>History of A.A. </vt:lpstr>
      <vt:lpstr>PowerPoint Presentation</vt:lpstr>
      <vt:lpstr>What Does A.A. Do?         </vt:lpstr>
      <vt:lpstr>What Does A.A. Not Do? </vt:lpstr>
      <vt:lpstr>Singleness of Purpose</vt:lpstr>
      <vt:lpstr>A.A.’s Spirit of Service </vt:lpstr>
      <vt:lpstr>Why knowledge about alcoholism and A.A. is important to medical professionals</vt:lpstr>
      <vt:lpstr>PowerPoint Presentation</vt:lpstr>
      <vt:lpstr>PowerPoint Presentation</vt:lpstr>
      <vt:lpstr>PowerPoint Presentation</vt:lpstr>
      <vt:lpstr>Peer Support Visit Process</vt:lpstr>
      <vt:lpstr>PowerPoint Presentation</vt:lpstr>
      <vt:lpstr>Bridge</vt:lpstr>
      <vt:lpstr>Hospital Professionals</vt:lpstr>
      <vt:lpstr>PowerPoint Presentation</vt:lpstr>
      <vt:lpstr>Get more information about A.A.       </vt:lpstr>
      <vt:lpstr>Alcoholics Anonymous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Alcoholics Anonymous</dc:title>
  <dc:creator>David Lorenzen</dc:creator>
  <cp:lastModifiedBy>David Lorenzen</cp:lastModifiedBy>
  <cp:revision>1</cp:revision>
  <dcterms:modified xsi:type="dcterms:W3CDTF">2019-01-28T15:54:45Z</dcterms:modified>
</cp:coreProperties>
</file>