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ommentAuthors.xml" ContentType="application/vnd.openxmlformats-officedocument.presentationml.commentAuthors+xml"/>
  <Override PartName="/ppt/drawings/drawing1.xml" ContentType="application/vnd.openxmlformats-officedocument.drawingml.chartshapes+xml"/>
  <Override PartName="/ppt/handoutMasters/handoutMaster1.xml" ContentType="application/vnd.openxmlformats-officedocument.presentationml.handoutMaster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4.6-->
<p:presentation xmlns:r="http://schemas.openxmlformats.org/officeDocument/2006/relationships" xmlns:a="http://schemas.openxmlformats.org/drawingml/2006/main" xmlns:p="http://schemas.openxmlformats.org/presentationml/2006/main" firstSlideNum="0" saveSubsetFonts="1">
  <p:sldMasterIdLst>
    <p:sldMasterId id="2147483758" r:id="rId2"/>
    <p:sldMasterId id="2147483868" r:id="rId3"/>
  </p:sldMasterIdLst>
  <p:notesMasterIdLst>
    <p:notesMasterId r:id="rId4"/>
  </p:notesMasterIdLst>
  <p:handoutMasterIdLst>
    <p:handoutMasterId r:id="rId5"/>
  </p:handoutMasterIdLst>
  <p:sldIdLst>
    <p:sldId id="256" r:id="rId6"/>
    <p:sldId id="957" r:id="rId7"/>
    <p:sldId id="921" r:id="rId8"/>
    <p:sldId id="923" r:id="rId9"/>
    <p:sldId id="647" r:id="rId10"/>
    <p:sldId id="967" r:id="rId11"/>
    <p:sldId id="893" r:id="rId12"/>
    <p:sldId id="968" r:id="rId13"/>
    <p:sldId id="922" r:id="rId14"/>
    <p:sldId id="953" r:id="rId15"/>
    <p:sldId id="894" r:id="rId16"/>
    <p:sldId id="914" r:id="rId17"/>
    <p:sldId id="323" r:id="rId18"/>
    <p:sldId id="709" r:id="rId19"/>
    <p:sldId id="955" r:id="rId20"/>
    <p:sldId id="940" r:id="rId21"/>
    <p:sldId id="454" r:id="rId22"/>
    <p:sldId id="937" r:id="rId23"/>
    <p:sldId id="959" r:id="rId24"/>
    <p:sldId id="964" r:id="rId25"/>
    <p:sldId id="913" r:id="rId26"/>
    <p:sldId id="966" r:id="rId27"/>
    <p:sldId id="969" r:id="rId28"/>
    <p:sldId id="544" r:id="rId29"/>
    <p:sldId id="960" r:id="rId30"/>
    <p:sldId id="963" r:id="rId31"/>
    <p:sldId id="965" r:id="rId32"/>
    <p:sldId id="951" r:id="rId33"/>
  </p:sldIdLst>
  <p:sldSz cx="12192000" cy="6858000"/>
  <p:notesSz cx="7315200" cy="9601200"/>
  <p:custDataLst>
    <p:tags r:id="rId3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49" userDrawn="1">
          <p15:clr>
            <a:srgbClr val="A4A3A4"/>
          </p15:clr>
        </p15:guide>
        <p15:guide id="2" pos="2326" userDrawn="1">
          <p15:clr>
            <a:srgbClr val="A4A3A4"/>
          </p15:clr>
        </p15:guide>
        <p15:guide id="3" orient="horz" pos="3025" userDrawn="1">
          <p15:clr>
            <a:srgbClr val="A4A3A4"/>
          </p15:clr>
        </p15:guide>
        <p15:guide id="4" pos="230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p="http://schemas.openxmlformats.org/presentationml/2006/main">
  <p:cmAuthor id="0" name="morris" initials="o" lastIdx="0" clrIdx="0"/>
  <p:cmAuthor id="1" name="DAVID MORRIS" initials="DM" lastIdx="0" clrIdx="1"/>
  <p:cmAuthor id="2" name="Konigstein, Paul" initials="PK" lastIdx="0" clrIdx="2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fill>
          <a:solidFill>
            <a:schemeClr val="accent6">
              <a:alpha val="40000"/>
            </a:schemeClr>
          </a:solidFill>
        </a:fill>
      </a:tcStyle>
    </a:band1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fill>
          <a:solidFill>
            <a:schemeClr val="accent2">
              <a:tint val="40000"/>
            </a:schemeClr>
          </a:solidFill>
        </a:fill>
      </a:tcStyle>
    </a:band1H>
    <a:band1V>
      <a:tcStyle>
        <a:fill>
          <a:solidFill>
            <a:schemeClr val="accent2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fill>
          <a:solidFill>
            <a:schemeClr val="accent3">
              <a:alpha val="40000"/>
            </a:schemeClr>
          </a:solidFill>
        </a:fill>
      </a:tcStyle>
    </a:band1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fill>
          <a:solidFill>
            <a:schemeClr val="accent3">
              <a:tint val="40000"/>
            </a:schemeClr>
          </a:solidFill>
        </a:fill>
      </a:tcStyle>
    </a:band1H>
    <a:band1V>
      <a:tcStyle>
        <a:fill>
          <a:solidFill>
            <a:schemeClr val="accent3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fill>
          <a:solidFill>
            <a:schemeClr val="accent4">
              <a:tint val="40000"/>
            </a:schemeClr>
          </a:solidFill>
        </a:fill>
      </a:tcStyle>
    </a:band1H>
    <a:band1V>
      <a:tcStyle>
        <a:fill>
          <a:solidFill>
            <a:schemeClr val="accent4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fill>
          <a:solidFill>
            <a:schemeClr val="accent5">
              <a:tint val="40000"/>
            </a:schemeClr>
          </a:solidFill>
        </a:fill>
      </a:tcStyle>
    </a:band1H>
    <a:band1V>
      <a:tcStyle>
        <a:fill>
          <a:solidFill>
            <a:schemeClr val="accent5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fill>
          <a:solidFill>
            <a:schemeClr val="accent1">
              <a:alpha val="40000"/>
            </a:schemeClr>
          </a:solidFill>
        </a:fill>
      </a:tcStyle>
    </a:band1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/>
    </a:lastCol>
    <a:firstCol>
      <a:tcTxStyle b="on"/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fill>
          <a:solidFill>
            <a:schemeClr val="accent1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fill>
          <a:solidFill>
            <a:schemeClr val="accent3">
              <a:tint val="20000"/>
            </a:schemeClr>
          </a:solidFill>
        </a:fill>
      </a:tcStyle>
    </a:band1H>
    <a:band1V>
      <a:tcStyle>
        <a:fill>
          <a:solidFill>
            <a:schemeClr val="accent3">
              <a:tint val="20000"/>
            </a:schemeClr>
          </a:solidFill>
        </a:fill>
      </a:tcStyle>
    </a:band1V>
    <a:lastCol>
      <a:tcTxStyle b="on"/>
    </a:lastCol>
    <a:firstCol>
      <a:tcTxStyle b="on"/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fill>
          <a:solidFill>
            <a:schemeClr val="dk1">
              <a:tint val="40000"/>
            </a:schemeClr>
          </a:solidFill>
        </a:fill>
      </a:tcStyle>
    </a:band1H>
    <a:band1V>
      <a:tcStyle>
        <a:fill>
          <a:solidFill>
            <a:schemeClr val="dk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fill>
          <a:solidFill>
            <a:schemeClr val="dk1">
              <a:tint val="20000"/>
            </a:schemeClr>
          </a:solidFill>
        </a:fill>
      </a:tcStyle>
    </a:band1H>
    <a:band1V>
      <a:tcStyle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</a:seCell>
    <a:swCell>
      <a:tcTxStyle b="on">
        <a:fontRef idx="minor">
          <a:scrgbClr r="0" g="0" b="0"/>
        </a:fontRef>
        <a:schemeClr val="dk1"/>
      </a:tcTx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fill>
          <a:solidFill>
            <a:schemeClr val="dk1">
              <a:tint val="20000"/>
            </a:schemeClr>
          </a:solidFill>
        </a:fill>
      </a:tcStyle>
    </a:band1H>
    <a:band1V>
      <a:tcStyle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</a:seCell>
    <a:swCell>
      <a:tcTxStyle b="on">
        <a:fontRef idx="minor">
          <a:scrgbClr r="0" g="0" b="0"/>
        </a:fontRef>
        <a:schemeClr val="dk1"/>
      </a:tcTx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fill>
          <a:solidFill>
            <a:schemeClr val="accent4">
              <a:alpha val="40000"/>
            </a:schemeClr>
          </a:solidFill>
        </a:fill>
      </a:tcStyle>
    </a:band1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fill>
          <a:solidFill>
            <a:schemeClr val="dk1">
              <a:tint val="40000"/>
            </a:schemeClr>
          </a:solidFill>
        </a:fill>
      </a:tcStyle>
    </a:band1H>
    <a:band1V>
      <a:tcStyle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</a:lastCol>
    <a:firstCol>
      <a:tcTxStyle b="on"/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fill>
          <a:solidFill>
            <a:schemeClr val="accent2">
              <a:tint val="20000"/>
            </a:schemeClr>
          </a:solidFill>
        </a:fill>
      </a:tcStyle>
    </a:band1H>
    <a:band1V>
      <a:tcStyle>
        <a:fill>
          <a:solidFill>
            <a:schemeClr val="accent2">
              <a:tint val="20000"/>
            </a:schemeClr>
          </a:solidFill>
        </a:fill>
      </a:tcStyle>
    </a:band1V>
    <a:lastCol>
      <a:tcTxStyle b="on"/>
    </a:lastCol>
    <a:firstCol>
      <a:tcTxStyle b="on"/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fill>
          <a:solidFill>
            <a:schemeClr val="accent1">
              <a:alpha val="20000"/>
            </a:schemeClr>
          </a:solidFill>
        </a:fill>
      </a:tcStyle>
    </a:band1H>
    <a:band1V>
      <a:tcStyle>
        <a:fill>
          <a:solidFill>
            <a:schemeClr val="accent1">
              <a:alpha val="20000"/>
            </a:schemeClr>
          </a:solidFill>
        </a:fill>
      </a:tcStyle>
    </a:band1V>
    <a:lastCol>
      <a:tcTxStyle b="on"/>
    </a:lastCol>
    <a:firstCol>
      <a:tcTxStyle b="on"/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83079" autoAdjust="0"/>
  </p:normalViewPr>
  <p:slideViewPr>
    <p:cSldViewPr>
      <p:cViewPr varScale="1">
        <p:scale>
          <a:sx n="92" d="100"/>
          <a:sy n="92" d="100"/>
        </p:scale>
        <p:origin x="54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135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12"/>
    </p:cViewPr>
  </p:sorterViewPr>
  <p:notesViewPr>
    <p:cSldViewPr>
      <p:cViewPr varScale="1">
        <p:scale>
          <a:sx n="98" d="100"/>
          <a:sy n="98" d="100"/>
        </p:scale>
        <p:origin x="3522" y="90"/>
      </p:cViewPr>
      <p:guideLst>
        <p:guide orient="horz" pos="3049"/>
        <p:guide pos="2326"/>
        <p:guide orient="horz" pos="3025"/>
        <p:guide pos="2305"/>
      </p:guideLst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slide" Target="slides/slide12.xml" /><Relationship Id="rId18" Type="http://schemas.openxmlformats.org/officeDocument/2006/relationships/slide" Target="slides/slide13.xml" /><Relationship Id="rId19" Type="http://schemas.openxmlformats.org/officeDocument/2006/relationships/slide" Target="slides/slide14.xml" /><Relationship Id="rId2" Type="http://schemas.openxmlformats.org/officeDocument/2006/relationships/slideMaster" Target="slideMasters/slideMaster1.xml" /><Relationship Id="rId20" Type="http://schemas.openxmlformats.org/officeDocument/2006/relationships/slide" Target="slides/slide15.xml" /><Relationship Id="rId21" Type="http://schemas.openxmlformats.org/officeDocument/2006/relationships/slide" Target="slides/slide16.xml" /><Relationship Id="rId22" Type="http://schemas.openxmlformats.org/officeDocument/2006/relationships/slide" Target="slides/slide17.xml" /><Relationship Id="rId23" Type="http://schemas.openxmlformats.org/officeDocument/2006/relationships/slide" Target="slides/slide18.xml" /><Relationship Id="rId24" Type="http://schemas.openxmlformats.org/officeDocument/2006/relationships/slide" Target="slides/slide19.xml" /><Relationship Id="rId25" Type="http://schemas.openxmlformats.org/officeDocument/2006/relationships/slide" Target="slides/slide20.xml" /><Relationship Id="rId26" Type="http://schemas.openxmlformats.org/officeDocument/2006/relationships/slide" Target="slides/slide21.xml" /><Relationship Id="rId27" Type="http://schemas.openxmlformats.org/officeDocument/2006/relationships/slide" Target="slides/slide22.xml" /><Relationship Id="rId28" Type="http://schemas.openxmlformats.org/officeDocument/2006/relationships/slide" Target="slides/slide23.xml" /><Relationship Id="rId29" Type="http://schemas.openxmlformats.org/officeDocument/2006/relationships/slide" Target="slides/slide24.xml" /><Relationship Id="rId3" Type="http://schemas.openxmlformats.org/officeDocument/2006/relationships/slideMaster" Target="slideMasters/slideMaster2.xml" /><Relationship Id="rId30" Type="http://schemas.openxmlformats.org/officeDocument/2006/relationships/slide" Target="slides/slide25.xml" /><Relationship Id="rId31" Type="http://schemas.openxmlformats.org/officeDocument/2006/relationships/slide" Target="slides/slide26.xml" /><Relationship Id="rId32" Type="http://schemas.openxmlformats.org/officeDocument/2006/relationships/slide" Target="slides/slide27.xml" /><Relationship Id="rId33" Type="http://schemas.openxmlformats.org/officeDocument/2006/relationships/slide" Target="slides/slide28.xml" /><Relationship Id="rId34" Type="http://schemas.openxmlformats.org/officeDocument/2006/relationships/tags" Target="tags/tag1.xml" /><Relationship Id="rId35" Type="http://schemas.openxmlformats.org/officeDocument/2006/relationships/presProps" Target="presProps.xml" /><Relationship Id="rId36" Type="http://schemas.openxmlformats.org/officeDocument/2006/relationships/viewProps" Target="viewProps.xml" /><Relationship Id="rId37" Type="http://schemas.openxmlformats.org/officeDocument/2006/relationships/theme" Target="theme/theme1.xml" /><Relationship Id="rId38" Type="http://schemas.openxmlformats.org/officeDocument/2006/relationships/tableStyles" Target="tableStyles.xml" /><Relationship Id="rId4" Type="http://schemas.openxmlformats.org/officeDocument/2006/relationships/notesMaster" Target="notesMasters/notesMaster1.xml" /><Relationship Id="rId5" Type="http://schemas.openxmlformats.org/officeDocument/2006/relationships/handoutMaster" Target="handoutMasters/handout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oleObject" Target="file:///\\aawsdp03\home\konigsteinp\Inflation%20adjusted%20operating%20expense%20history.xlsx" TargetMode="External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ColorStyle" Target="colors2.xml" /><Relationship Id="rId3" Type="http://schemas.microsoft.com/office/2011/relationships/chartStyle" Target="style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microsoft.com/office/2011/relationships/chartColorStyle" Target="colors3.xml" /><Relationship Id="rId3" Type="http://schemas.microsoft.com/office/2011/relationships/chartStyle" Target="style3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openxmlformats.org/officeDocument/2006/relationships/chartUserShapes" Target="../drawings/drawing1.xml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TOTAL</a:t>
            </a:r>
            <a:r>
              <a:rPr lang="en-US" b="1" baseline="0"/>
              <a:t> OPERATING EXPENSE AAWS + GSB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400" b="0" i="0" u="none" strike="noStrike" kern="1200" spc="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09287180751562119"/>
          <c:y val="0.10702237486839294"/>
          <c:w val="0.8840258717536926"/>
          <c:h val="0.7163604497909546"/>
        </c:manualLayout>
      </c:layout>
      <c:lineChart>
        <c:grouping/>
        <c:varyColors val="0"/>
        <c:ser>
          <c:idx val="0"/>
          <c:order val="0"/>
          <c:tx>
            <c:strRef>
              <c:f>'Total Expense'!$B$5</c:f>
              <c:strCache>
                <c:ptCount val="1"/>
                <c:pt idx="0">
                  <c:v>NOMINAL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'Total Expense'!$A$6:$A$17</c:f>
              <c:strCache>
                <c:ptCount val="12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 BUDGET</c:v>
                </c:pt>
              </c:strCache>
            </c:strRef>
          </c:cat>
          <c:val>
            <c:numRef>
              <c:f>'Total Expense'!$B$6:$B$17</c:f>
              <c:numCache>
                <c:formatCode>#,##0_);[Red]\(#,##0\)</c:formatCode>
                <c:ptCount val="12"/>
                <c:pt idx="0">
                  <c:v>16037384</c:v>
                </c:pt>
                <c:pt idx="1">
                  <c:v>15657892</c:v>
                </c:pt>
                <c:pt idx="2">
                  <c:v>16052860</c:v>
                </c:pt>
                <c:pt idx="3">
                  <c:v>16687516</c:v>
                </c:pt>
                <c:pt idx="4">
                  <c:v>17822614</c:v>
                </c:pt>
                <c:pt idx="5">
                  <c:v>18600142</c:v>
                </c:pt>
                <c:pt idx="6">
                  <c:v>16572553</c:v>
                </c:pt>
                <c:pt idx="7">
                  <c:v>14621245</c:v>
                </c:pt>
                <c:pt idx="8">
                  <c:v>17489639</c:v>
                </c:pt>
                <c:pt idx="9">
                  <c:v>18684246</c:v>
                </c:pt>
                <c:pt idx="10">
                  <c:v>18528182</c:v>
                </c:pt>
                <c:pt idx="11">
                  <c:v>19765699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9B-4BE3-96D9-7C27F0941786}"/>
            </c:ext>
          </c:extLst>
        </c:ser>
        <c:ser>
          <c:idx val="1"/>
          <c:order val="1"/>
          <c:tx>
            <c:strRef>
              <c:f>'Total Expense'!$C$5</c:f>
              <c:strCache>
                <c:ptCount val="1"/>
                <c:pt idx="0">
                  <c:v>INFLATION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'Total Expense'!$A$6:$A$17</c:f>
              <c:strCache>
                <c:ptCount val="12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 BUDGET</c:v>
                </c:pt>
              </c:strCache>
            </c:strRef>
          </c:cat>
          <c:val>
            <c:numRef>
              <c:f>'Total Expense'!$C$6:$C$17</c:f>
              <c:numCache>
                <c:formatCode>#,##0_);[Red]\(#,##0\)</c:formatCode>
                <c:ptCount val="12"/>
                <c:pt idx="0">
                  <c:v>22132508</c:v>
                </c:pt>
                <c:pt idx="1">
                  <c:v>21452288</c:v>
                </c:pt>
                <c:pt idx="2">
                  <c:v>21546413</c:v>
                </c:pt>
                <c:pt idx="3">
                  <c:v>21935618</c:v>
                </c:pt>
                <c:pt idx="4">
                  <c:v>22988578</c:v>
                </c:pt>
                <c:pt idx="5">
                  <c:v>23455487</c:v>
                </c:pt>
                <c:pt idx="6">
                  <c:v>20617805</c:v>
                </c:pt>
                <c:pt idx="7">
                  <c:v>16944401</c:v>
                </c:pt>
                <c:pt idx="8">
                  <c:v>19095838</c:v>
                </c:pt>
                <c:pt idx="9">
                  <c:v>19738496</c:v>
                </c:pt>
                <c:pt idx="10">
                  <c:v>19024196</c:v>
                </c:pt>
                <c:pt idx="11">
                  <c:v>19765699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9B-4BE3-96D9-7C27F09417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45347024"/>
        <c:axId val="245346608"/>
      </c:lineChart>
      <c:catAx>
        <c:axId val="245347024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9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5346608"/>
        <c:crosses val="autoZero"/>
        <c:auto val="0"/>
        <c:lblAlgn val="ctr"/>
        <c:lblOffset/>
        <c:noMultiLvlLbl val="0"/>
      </c:catAx>
      <c:valAx>
        <c:axId val="245346608"/>
        <c:scaling>
          <c:orientation/>
          <c:min val="1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9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5347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9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14"/>
            <c:invertIfNegative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1A4-426E-B220-79B6733A184F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8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9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1100" b="1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Sheet2!$T$7:$T$16</c:f>
              <c:strCach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 Budget</c:v>
                </c:pt>
              </c:strCache>
            </c:strRef>
          </c:cat>
          <c:val>
            <c:numRef>
              <c:f>Sheet2!$U$7:$U$16</c:f>
              <c:numCache>
                <c:formatCode>#,##0</c:formatCode>
                <c:ptCount val="10"/>
                <c:pt idx="0">
                  <c:v>8049452</c:v>
                </c:pt>
                <c:pt idx="1">
                  <c:v>8385009</c:v>
                </c:pt>
                <c:pt idx="2">
                  <c:v>8863480</c:v>
                </c:pt>
                <c:pt idx="3">
                  <c:v>10256687</c:v>
                </c:pt>
                <c:pt idx="4">
                  <c:v>10775871</c:v>
                </c:pt>
                <c:pt idx="5">
                  <c:v>10548525</c:v>
                </c:pt>
                <c:pt idx="6">
                  <c:v>10841419</c:v>
                </c:pt>
                <c:pt idx="7">
                  <c:v>11248573</c:v>
                </c:pt>
                <c:pt idx="8">
                  <c:v>10578707</c:v>
                </c:pt>
                <c:pt idx="9">
                  <c:v>10500000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A4-426E-B220-79B6733A18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09"/>
        <c:overlap val="-39"/>
        <c:axId val="673167288"/>
        <c:axId val="673167680"/>
      </c:barChart>
      <c:catAx>
        <c:axId val="673167288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0" b="1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67680"/>
        <c:crosses val="autoZero"/>
        <c:auto val="0"/>
        <c:lblAlgn val="ctr"/>
        <c:lblOffset/>
        <c:noMultiLvlLbl val="0"/>
      </c:catAx>
      <c:valAx>
        <c:axId val="673167680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9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67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invertIfNegative val="1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E3C3-4A0C-9F33-E7CC089D8EA9}"/>
              </c:ext>
            </c:extLst>
          </c:dPt>
          <c:dPt>
            <c:idx val="1"/>
            <c:invertIfNegative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3C3-4A0C-9F33-E7CC089D8EA9}"/>
              </c:ext>
            </c:extLst>
          </c:dPt>
          <c:dPt>
            <c:idx val="2"/>
            <c:invertIfNegative val="1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48E9-486B-8424-4ACE4839549C}"/>
              </c:ext>
            </c:extLst>
          </c:dPt>
          <c:dPt>
            <c:idx val="3"/>
            <c:invertIfNegative val="1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E3C3-4A0C-9F33-E7CC089D8EA9}"/>
              </c:ext>
            </c:extLst>
          </c:dPt>
          <c:dPt>
            <c:idx val="4"/>
            <c:invertIfNegative val="1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E3C3-4A0C-9F33-E7CC089D8EA9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C3-4A0C-9F33-E7CC089D8EA9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/>
            </c:dLbl>
            <c:dLbl>
              <c:idx val="2"/>
              <c:layout>
                <c:manualLayout>
                  <c:x val="-0.004830917809158564"/>
                  <c:y val="-0.0204304978251457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E9-486B-8424-4ACE4839549C}"/>
                </c:ext>
              </c:extLst>
            </c:dLbl>
            <c:dLbl>
              <c:idx val="3"/>
              <c:layout>
                <c:manualLayout>
                  <c:x val="0.0036231884732842445"/>
                  <c:y val="-0.0350237116217613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3C3-4A0C-9F33-E7CC089D8EA9}"/>
                </c:ext>
              </c:extLst>
            </c:dLbl>
            <c:dLbl>
              <c:idx val="4"/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1197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;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/>
          </c:dLbls>
          <c:cat>
            <c:strRef>
              <c:f>Sheet1!$A$2:$A$3</c:f>
              <c:strCache>
                <c:ptCount val="2"/>
                <c:pt idx="0">
                  <c:v>Groups and other orgs in service structure</c:v>
                </c:pt>
                <c:pt idx="1">
                  <c:v>Individuals</c:v>
                </c:pt>
              </c:strCache>
            </c:strRef>
          </c:cat>
          <c:val>
            <c:numRef>
              <c:f>Sheet1!$B$2:$B$3</c:f>
              <c:numCache>
                <c:formatCode>"$"#,##0</c:formatCode>
                <c:ptCount val="2"/>
                <c:pt idx="0">
                  <c:v>6303951</c:v>
                </c:pt>
                <c:pt idx="1">
                  <c:v>4173680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E9-486B-8424-4ACE483954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70695126056671"/>
          <c:y val="0.02393074706196785"/>
          <c:w val="0.8778722286224365"/>
          <c:h val="0.8479666113853455"/>
        </c:manualLayout>
      </c:layout>
      <c:pieChart>
        <c:varyColors val="1"/>
        <c:ser>
          <c:idx val="0"/>
          <c:order val="0"/>
          <c:dPt>
            <c:idx val="0"/>
            <c:invertIfNegative val="1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1226-48F6-A0D0-09652F1D25B9}"/>
              </c:ext>
            </c:extLst>
          </c:dPt>
          <c:dPt>
            <c:idx val="1"/>
            <c:invertIfNegative val="1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226-48F6-A0D0-09652F1D25B9}"/>
              </c:ext>
            </c:extLst>
          </c:dPt>
          <c:dPt>
            <c:idx val="2"/>
            <c:invertIfNegative val="1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226-48F6-A0D0-09652F1D25B9}"/>
              </c:ext>
            </c:extLst>
          </c:dPt>
          <c:dPt>
            <c:idx val="3"/>
            <c:invertIfNegative val="1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226-48F6-A0D0-09652F1D25B9}"/>
              </c:ext>
            </c:extLst>
          </c:dPt>
          <c:dPt>
            <c:idx val="4"/>
            <c:invertIfNegative val="1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226-48F6-A0D0-09652F1D25B9}"/>
              </c:ext>
            </c:extLst>
          </c:dPt>
          <c:dPt>
            <c:idx val="5"/>
            <c:invertIfNegative val="1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226-48F6-A0D0-09652F1D25B9}"/>
              </c:ext>
            </c:extLst>
          </c:dPt>
          <c:dPt>
            <c:idx val="6"/>
            <c:invertIfNegative val="1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226-48F6-A0D0-09652F1D25B9}"/>
              </c:ext>
            </c:extLst>
          </c:dPt>
          <c:dPt>
            <c:idx val="7"/>
            <c:invertIfNegative val="1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226-48F6-A0D0-09652F1D25B9}"/>
              </c:ext>
            </c:extLst>
          </c:dPt>
          <c:dPt>
            <c:idx val="8"/>
            <c:invertIfNegative val="1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C612-484E-B3AC-D98DC458FF9B}"/>
              </c:ext>
            </c:extLst>
          </c:dPt>
          <c:dLbls>
            <c:dLbl>
              <c:idx val="0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1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2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3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4"/>
              <c:layout>
                <c:manualLayout>
                  <c:x val="-0.11875001341104507"/>
                  <c:y val="0.0151515156030654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26-48F6-A0D0-09652F1D25B9}"/>
                </c:ext>
              </c:extLst>
            </c:dLbl>
            <c:dLbl>
              <c:idx val="5"/>
              <c:layout>
                <c:manualLayout>
                  <c:x val="-0.006250000558793545"/>
                  <c:y val="-0.00701094185933470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26-48F6-A0D0-09652F1D25B9}"/>
                </c:ext>
              </c:extLst>
            </c:dLbl>
            <c:dLbl>
              <c:idx val="6"/>
              <c:layout>
                <c:manualLayout>
                  <c:x val="0.02864587679505348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92604175"/>
                      <c:h val="0.097894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1226-48F6-A0D0-09652F1D25B9}"/>
                </c:ext>
              </c:extLst>
            </c:dLbl>
            <c:dLbl>
              <c:idx val="7"/>
              <c:layout>
                <c:manualLayout>
                  <c:x val="0.00729166716337204"/>
                  <c:y val="0.01104680076241493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226-48F6-A0D0-09652F1D25B9}"/>
                </c:ext>
              </c:extLst>
            </c:dLbl>
            <c:dLbl>
              <c:idx val="8"/>
              <c:layout>
                <c:manualLayout>
                  <c:x val="0.09583333879709244"/>
                  <c:y val="0.0728514939546585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612-484E-B3AC-D98DC458FF9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/>
          </c:dLbls>
          <c:cat>
            <c:strRef>
              <c:f>Sheet1!$A$2:$A$9</c:f>
              <c:strCache>
                <c:ptCount val="8"/>
                <c:pt idx="0">
                  <c:v>Salaries</c:v>
                </c:pt>
                <c:pt idx="1">
                  <c:v>Payroll Taxes and Employee Benefits</c:v>
                </c:pt>
                <c:pt idx="2">
                  <c:v>Professional Fees</c:v>
                </c:pt>
                <c:pt idx="3">
                  <c:v>Printing, Postage, Supplies &amp; Subscriptions</c:v>
                </c:pt>
                <c:pt idx="4">
                  <c:v>Data, Automation &amp; Website</c:v>
                </c:pt>
                <c:pt idx="5">
                  <c:v>Insurance</c:v>
                </c:pt>
                <c:pt idx="6">
                  <c:v>Facility and Equipment</c:v>
                </c:pt>
                <c:pt idx="7">
                  <c:v>Travel and Meetings</c:v>
                </c:pt>
              </c:strCache>
            </c:strRef>
          </c:cat>
          <c:val>
            <c:numRef>
              <c:f>Sheet1!$B$2:$B$9</c:f>
              <c:numCache>
                <c:formatCode>#,##0</c:formatCode>
                <c:ptCount val="8"/>
                <c:pt idx="0">
                  <c:v>9051503</c:v>
                </c:pt>
                <c:pt idx="1">
                  <c:v>2975522</c:v>
                </c:pt>
                <c:pt idx="2">
                  <c:v>1568925</c:v>
                </c:pt>
                <c:pt idx="3">
                  <c:v>562386</c:v>
                </c:pt>
                <c:pt idx="4">
                  <c:v>718367</c:v>
                </c:pt>
                <c:pt idx="5">
                  <c:v>88147</c:v>
                </c:pt>
                <c:pt idx="6">
                  <c:v>1368120</c:v>
                </c:pt>
                <c:pt idx="7">
                  <c:v>2195212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A1-426B-90C2-9D25E06FAD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70695126056671"/>
          <c:y val="0.02393074706196785"/>
          <c:w val="0.8778722286224365"/>
          <c:h val="0.8479666113853455"/>
        </c:manualLayout>
      </c:layout>
      <c:pieChart>
        <c:varyColors val="1"/>
        <c:ser>
          <c:idx val="0"/>
          <c:order val="0"/>
          <c:dPt>
            <c:idx val="0"/>
            <c:invertIfNegative val="1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1226-48F6-A0D0-09652F1D25B9}"/>
              </c:ext>
            </c:extLst>
          </c:dPt>
          <c:dPt>
            <c:idx val="1"/>
            <c:invertIfNegative val="1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226-48F6-A0D0-09652F1D25B9}"/>
              </c:ext>
            </c:extLst>
          </c:dPt>
          <c:dPt>
            <c:idx val="2"/>
            <c:invertIfNegative val="1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226-48F6-A0D0-09652F1D25B9}"/>
              </c:ext>
            </c:extLst>
          </c:dPt>
          <c:dPt>
            <c:idx val="3"/>
            <c:invertIfNegative val="1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226-48F6-A0D0-09652F1D25B9}"/>
              </c:ext>
            </c:extLst>
          </c:dPt>
          <c:dPt>
            <c:idx val="4"/>
            <c:invertIfNegative val="1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226-48F6-A0D0-09652F1D25B9}"/>
              </c:ext>
            </c:extLst>
          </c:dPt>
          <c:dPt>
            <c:idx val="5"/>
            <c:invertIfNegative val="1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226-48F6-A0D0-09652F1D25B9}"/>
              </c:ext>
            </c:extLst>
          </c:dPt>
          <c:dPt>
            <c:idx val="6"/>
            <c:invertIfNegative val="1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226-48F6-A0D0-09652F1D25B9}"/>
              </c:ext>
            </c:extLst>
          </c:dPt>
          <c:dPt>
            <c:idx val="7"/>
            <c:invertIfNegative val="1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226-48F6-A0D0-09652F1D25B9}"/>
              </c:ext>
            </c:extLst>
          </c:dPt>
          <c:dPt>
            <c:idx val="8"/>
            <c:invertIfNegative val="1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C612-484E-B3AC-D98DC458FF9B}"/>
              </c:ext>
            </c:extLst>
          </c:dPt>
          <c:dLbls>
            <c:dLbl>
              <c:idx val="0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1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2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3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4"/>
              <c:layout>
                <c:manualLayout>
                  <c:x val="-0.11875001341104507"/>
                  <c:y val="0.0324675329029560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26-48F6-A0D0-09652F1D25B9}"/>
                </c:ext>
              </c:extLst>
            </c:dLbl>
            <c:dLbl>
              <c:idx val="5"/>
              <c:layout>
                <c:manualLayout>
                  <c:x val="-0.006250000558793545"/>
                  <c:y val="-0.00701094185933470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26-48F6-A0D0-09652F1D25B9}"/>
                </c:ext>
              </c:extLst>
            </c:dLbl>
            <c:dLbl>
              <c:idx val="6"/>
              <c:layout>
                <c:manualLayout>
                  <c:x val="0.017187543213367462"/>
                  <c:y val="0.00216450216248631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92604175"/>
                      <c:h val="0.097894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1226-48F6-A0D0-09652F1D25B9}"/>
                </c:ext>
              </c:extLst>
            </c:dLbl>
            <c:dLbl>
              <c:idx val="7"/>
              <c:layout>
                <c:manualLayout>
                  <c:x val="0.00729166716337204"/>
                  <c:y val="0.01104680076241493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226-48F6-A0D0-09652F1D25B9}"/>
                </c:ext>
              </c:extLst>
            </c:dLbl>
            <c:dLbl>
              <c:idx val="8"/>
              <c:layout>
                <c:manualLayout>
                  <c:x val="-0.0020833334419876337"/>
                  <c:y val="0.02523247152566909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612-484E-B3AC-D98DC458FF9B}"/>
                </c:ext>
              </c:extLst>
            </c:dLbl>
            <c:dLbl>
              <c:idx val="9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10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/>
          </c:dLbls>
          <c:cat>
            <c:strRef>
              <c:f>Sheet1!$A$2:$A$12</c:f>
              <c:strCache>
                <c:ptCount val="11"/>
                <c:pt idx="0">
                  <c:v>Accounting and Audit</c:v>
                </c:pt>
                <c:pt idx="1">
                  <c:v>Legal</c:v>
                </c:pt>
                <c:pt idx="2">
                  <c:v>Human Resources</c:v>
                </c:pt>
                <c:pt idx="3">
                  <c:v>Editorial</c:v>
                </c:pt>
                <c:pt idx="4">
                  <c:v>Information Technology</c:v>
                </c:pt>
                <c:pt idx="5">
                  <c:v>Temporary Help</c:v>
                </c:pt>
                <c:pt idx="6">
                  <c:v>Payroll Processing</c:v>
                </c:pt>
                <c:pt idx="7">
                  <c:v>Translation</c:v>
                </c:pt>
                <c:pt idx="8">
                  <c:v>Interpretation</c:v>
                </c:pt>
                <c:pt idx="9">
                  <c:v>Project Management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#,##0</c:formatCode>
                <c:ptCount val="11"/>
                <c:pt idx="0">
                  <c:v>261673</c:v>
                </c:pt>
                <c:pt idx="1">
                  <c:v>197576</c:v>
                </c:pt>
                <c:pt idx="2">
                  <c:v>122202</c:v>
                </c:pt>
                <c:pt idx="3">
                  <c:v>45613</c:v>
                </c:pt>
                <c:pt idx="4">
                  <c:v>452787</c:v>
                </c:pt>
                <c:pt idx="5">
                  <c:v>19601</c:v>
                </c:pt>
                <c:pt idx="6">
                  <c:v>38717</c:v>
                </c:pt>
                <c:pt idx="7">
                  <c:v>262822</c:v>
                </c:pt>
                <c:pt idx="8">
                  <c:v>57937</c:v>
                </c:pt>
                <c:pt idx="9">
                  <c:v>35000</c:v>
                </c:pt>
                <c:pt idx="10">
                  <c:v>74997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A1-426B-90C2-9D25E06FAD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702192783355713"/>
          <c:y val="0.023930702358484268"/>
          <c:w val="0.8778722286224365"/>
          <c:h val="0.8479666113853455"/>
        </c:manualLayout>
      </c:layout>
      <c:pieChart>
        <c:varyColors val="1"/>
        <c:ser>
          <c:idx val="0"/>
          <c:order val="0"/>
          <c:dPt>
            <c:idx val="0"/>
            <c:invertIfNegative val="1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1226-48F6-A0D0-09652F1D25B9}"/>
              </c:ext>
            </c:extLst>
          </c:dPt>
          <c:dPt>
            <c:idx val="1"/>
            <c:invertIfNegative val="1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226-48F6-A0D0-09652F1D25B9}"/>
              </c:ext>
            </c:extLst>
          </c:dPt>
          <c:dPt>
            <c:idx val="2"/>
            <c:invertIfNegative val="1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226-48F6-A0D0-09652F1D25B9}"/>
              </c:ext>
            </c:extLst>
          </c:dPt>
          <c:dPt>
            <c:idx val="3"/>
            <c:invertIfNegative val="1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226-48F6-A0D0-09652F1D25B9}"/>
              </c:ext>
            </c:extLst>
          </c:dPt>
          <c:dPt>
            <c:idx val="4"/>
            <c:invertIfNegative val="1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226-48F6-A0D0-09652F1D25B9}"/>
              </c:ext>
            </c:extLst>
          </c:dPt>
          <c:dPt>
            <c:idx val="5"/>
            <c:invertIfNegative val="1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226-48F6-A0D0-09652F1D25B9}"/>
              </c:ext>
            </c:extLst>
          </c:dPt>
          <c:dPt>
            <c:idx val="6"/>
            <c:invertIfNegative val="1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226-48F6-A0D0-09652F1D25B9}"/>
              </c:ext>
            </c:extLst>
          </c:dPt>
          <c:dPt>
            <c:idx val="7"/>
            <c:invertIfNegative val="1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226-48F6-A0D0-09652F1D25B9}"/>
              </c:ext>
            </c:extLst>
          </c:dPt>
          <c:dPt>
            <c:idx val="8"/>
            <c:invertIfNegative val="1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C612-484E-B3AC-D98DC458FF9B}"/>
              </c:ext>
            </c:extLst>
          </c:dPt>
          <c:dLbls>
            <c:dLbl>
              <c:idx val="0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1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2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3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/>
            </c:dLbl>
            <c:dLbl>
              <c:idx val="4"/>
              <c:layout>
                <c:manualLayout>
                  <c:x val="-0.11875001341104507"/>
                  <c:y val="0.0151515156030654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26-48F6-A0D0-09652F1D25B9}"/>
                </c:ext>
              </c:extLst>
            </c:dLbl>
            <c:dLbl>
              <c:idx val="5"/>
              <c:layout>
                <c:manualLayout>
                  <c:x val="-0.006250000558793545"/>
                  <c:y val="-0.00701094185933470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26-48F6-A0D0-09652F1D25B9}"/>
                </c:ext>
              </c:extLst>
            </c:dLbl>
            <c:dLbl>
              <c:idx val="6"/>
              <c:layout>
                <c:manualLayout>
                  <c:x val="0.002604207955300808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92604175"/>
                      <c:h val="0.097894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1226-48F6-A0D0-09652F1D25B9}"/>
                </c:ext>
              </c:extLst>
            </c:dLbl>
            <c:dLbl>
              <c:idx val="7"/>
              <c:layout>
                <c:manualLayout>
                  <c:x val="0.1614583432674408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226-48F6-A0D0-09652F1D25B9}"/>
                </c:ext>
              </c:extLst>
            </c:dLbl>
            <c:dLbl>
              <c:idx val="8"/>
              <c:layout>
                <c:manualLayout>
                  <c:x val="0.09583333879709244"/>
                  <c:y val="0.0728514939546585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612-484E-B3AC-D98DC458FF9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/>
          </c:dLbls>
          <c:cat>
            <c:strRef>
              <c:f>Sheet1!$A$2:$A$9</c:f>
              <c:strCache>
                <c:ptCount val="8"/>
                <c:pt idx="0">
                  <c:v>Salaries</c:v>
                </c:pt>
                <c:pt idx="1">
                  <c:v>Payroll Taxes and Employee Benefits</c:v>
                </c:pt>
                <c:pt idx="2">
                  <c:v>Professional Fees</c:v>
                </c:pt>
                <c:pt idx="3">
                  <c:v>Fulfillment</c:v>
                </c:pt>
                <c:pt idx="4">
                  <c:v>Website &amp; Licensing</c:v>
                </c:pt>
                <c:pt idx="5">
                  <c:v>Occupancy &amp; Depreciation</c:v>
                </c:pt>
                <c:pt idx="6">
                  <c:v>Contracted Services</c:v>
                </c:pt>
                <c:pt idx="7">
                  <c:v>Conferences &amp; Travel</c:v>
                </c:pt>
              </c:strCache>
            </c:strRef>
          </c:cat>
          <c:val>
            <c:numRef>
              <c:f>Sheet1!$B$2:$B$9</c:f>
              <c:numCache>
                <c:formatCode>_("$"* #,##0.00_);_("$"* \(#,##0.00\);_("$"* "-"??_);_(@_)</c:formatCode>
                <c:ptCount val="8"/>
                <c:pt idx="0">
                  <c:v>900499</c:v>
                </c:pt>
                <c:pt idx="1">
                  <c:v>263356</c:v>
                </c:pt>
                <c:pt idx="2">
                  <c:v>247946</c:v>
                </c:pt>
                <c:pt idx="3">
                  <c:v>293535</c:v>
                </c:pt>
                <c:pt idx="4">
                  <c:v>140784</c:v>
                </c:pt>
                <c:pt idx="5">
                  <c:v>193067</c:v>
                </c:pt>
                <c:pt idx="6">
                  <c:v>164319</c:v>
                </c:pt>
                <c:pt idx="7">
                  <c:v>39607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A1-426B-90C2-9D25E06FAD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withinLinear" id="18">
  <a:schemeClr val="accent5"/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p14="http://schemas.microsoft.com/office/powerpoint/2010/main" xmlns:c="http://schemas.openxmlformats.org/drawingml/2006/chart">
  <cdr:relSizeAnchor>
    <cdr:from>
      <cdr:x>0.03589</cdr:x>
      <cdr:y>0.2987</cdr:y>
    </cdr:from>
    <cdr:to>
      <cdr:x>0.25464</cdr:x>
      <cdr:y>0.55844</cdr:y>
    </cdr:to>
    <cdr:sp macro="" textlink="">
      <cdr:nvSpPr>
        <cdr:cNvPr id="2" name="TextBox 1">
          <a:extLst>
            <a:ext uri="{FF2B5EF4-FFF2-40B4-BE49-F238E27FC236}">
              <a16:creationId xmlns:a16="http://schemas.microsoft.com/office/drawing/2014/main" id="{F5C9223C-1A7C-CA92-D4EF-FBEC285771DC}"/>
            </a:ext>
          </a:extLst>
        </cdr:cNvPr>
        <cdr:cNvSpPr txBox="1"/>
      </cdr:nvSpPr>
      <cdr:spPr>
        <a:xfrm>
          <a:off x="437571" y="1752592"/>
          <a:ext cx="2667000" cy="1523998"/>
        </a:xfrm>
        <a:prstGeom prst="rect">
          <a:avLst/>
        </a:prstGeom>
      </cdr:spPr>
      <cdr:txBody>
        <a:bodyPr vertOverflow="clip" wrap="none" rtlCol="0"/>
        <a:lstStyle/>
        <a:p>
          <a:r>
            <a:rPr lang="en-US" sz="1100" b="1" kern="1200"/>
            <a:t>Other Includes:</a:t>
          </a:r>
        </a:p>
        <a:p>
          <a:r>
            <a:rPr lang="en-US" kern="1200"/>
            <a:t>Podcast Production</a:t>
          </a:r>
        </a:p>
        <a:p>
          <a:r>
            <a:rPr lang="en-US" sz="1100" kern="1200"/>
            <a:t>Facilitator for Town Hall meeting at Q3</a:t>
          </a:r>
        </a:p>
        <a:p>
          <a:r>
            <a:rPr lang="en-US" sz="1100" kern="1200"/>
            <a:t>  GSB weekend</a:t>
          </a:r>
        </a:p>
        <a:p>
          <a:r>
            <a:rPr lang="en-US" sz="1100" kern="1200"/>
            <a:t>Meeting Guide App maintenance</a:t>
          </a:r>
        </a:p>
      </cdr:txBody>
    </cdr:sp>
  </cdr:relSizeAnchor>
</c:userShape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6"/>
            <a:ext cx="3168227" cy="4772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6575" tIns="48288" rIns="96575" bIns="48288" numCol="1" anchor="t" anchorCtr="0" compatLnSpc="1">
            <a:prstTxWarp prst="textNoShape">
              <a:avLst/>
            </a:prstTxWarp>
          </a:bodyPr>
          <a:lstStyle>
            <a:lvl1pPr defTabSz="963506" eaLnBrk="1" hangingPunct="1"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70th General Service Conference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1" y="6"/>
            <a:ext cx="3168227" cy="4772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6575" tIns="48288" rIns="96575" bIns="48288" numCol="1" anchor="t" anchorCtr="0" compatLnSpc="1">
            <a:prstTxWarp prst="textNoShape">
              <a:avLst/>
            </a:prstTxWarp>
          </a:bodyPr>
          <a:lstStyle>
            <a:lvl1pPr algn="r" defTabSz="963506" eaLnBrk="1" hangingPunct="1"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Wednesday, April 06, 2016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2233"/>
            <a:ext cx="3168227" cy="47729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6575" tIns="48288" rIns="96575" bIns="48288" numCol="1" anchor="b" anchorCtr="0" compatLnSpc="1">
            <a:prstTxWarp prst="textNoShape">
              <a:avLst/>
            </a:prstTxWarp>
          </a:bodyPr>
          <a:lstStyle>
            <a:lvl1pPr defTabSz="963506" eaLnBrk="1" hangingPunct="1"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1" y="9122233"/>
            <a:ext cx="3168227" cy="47729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6575" tIns="48288" rIns="96575" bIns="48288" numCol="1" anchor="b" anchorCtr="0" compatLnSpc="1">
            <a:prstTxWarp prst="textNoShape">
              <a:avLst/>
            </a:prstTxWarp>
          </a:bodyPr>
          <a:lstStyle>
            <a:lvl1pPr algn="r" defTabSz="963506" eaLnBrk="1" hangingPunct="1">
              <a:defRPr sz="1000" smtClean="0"/>
            </a:lvl1pPr>
          </a:lstStyle>
          <a:p>
            <a:pPr>
              <a:defRPr/>
            </a:pPr>
            <a:fld id="{63DBF0EB-BCAE-475E-85DB-7D6B91521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val="387225547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+09" max="2.14748E+09" units="cm"/>
          <inkml:channel name="Y" type="integer" min="-2.14748E+09" max="2.14748E+09" units="cm"/>
          <inkml:channel name="F" type="integer" min="0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6-03-18T18:31:36.6720000"/>
    </inkml:context>
    <inkml:brush xml:id="br0">
      <inkml:brushProperty name="width" value="0.03533" units="cm"/>
      <inkml:brushProperty name="height" value="0.03533" units="cm"/>
      <inkml:brushProperty name="color" value="#000000"/>
    </inkml:brush>
  </inkml:definitions>
  <inkml:trace contextRef="#ctx0" brushRef="#br0">81 3663 1408,'0'0'640,"0"-24"-640,0 17 640,-5 4-640,5-8 0,-6 4-256,6-7 128,-6-1-128,6 8 128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+09" max="2.14748E+09" units="cm"/>
          <inkml:channel name="Y" type="integer" min="-2.14748E+09" max="2.14748E+09" units="cm"/>
          <inkml:channel name="F" type="integer" min="0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6-03-18T18:31:36.6720000"/>
    </inkml:context>
    <inkml:brush xml:id="br0">
      <inkml:brushProperty name="width" value="0.03533" units="cm"/>
      <inkml:brushProperty name="height" value="0.03533" units="cm"/>
      <inkml:brushProperty name="color" value="#000000"/>
    </inkml:brush>
  </inkml:definitions>
  <inkml:trace contextRef="#ctx0" brushRef="#br0">81 3663 1408,'0'0'640,"0"-24"-640,0 17 640,-5 4-640,5-8 0,-6 4-256,6-7 128,-6-1-128,6 8 128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+09" max="2.14748E+09" units="cm"/>
          <inkml:channel name="Y" type="integer" min="-2.14748E+09" max="2.14748E+09" units="cm"/>
          <inkml:channel name="F" type="integer" min="0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6-03-18T18:31:36.6720000"/>
    </inkml:context>
    <inkml:brush xml:id="br0">
      <inkml:brushProperty name="width" value="0.03533" units="cm"/>
      <inkml:brushProperty name="height" value="0.03533" units="cm"/>
      <inkml:brushProperty name="color" value="#000000"/>
    </inkml:brush>
  </inkml:definitions>
  <inkml:trace contextRef="#ctx0" brushRef="#br0">81 3663 1408,'0'0'640,"0"-24"-640,0 17 640,-5 4-640,5-8 0,-6 4-256,6-7 128,-6-1-128,6 8 128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+09" max="2.14748E+09" units="cm"/>
          <inkml:channel name="Y" type="integer" min="-2.14748E+09" max="2.14748E+09" units="cm"/>
          <inkml:channel name="F" type="integer" min="0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6-03-18T18:31:36.6720000"/>
    </inkml:context>
    <inkml:brush xml:id="br0">
      <inkml:brushProperty name="width" value="0.03533" units="cm"/>
      <inkml:brushProperty name="height" value="0.03533" units="cm"/>
      <inkml:brushProperty name="color" value="#000000"/>
    </inkml:brush>
  </inkml:definitions>
  <inkml:trace contextRef="#ctx0" brushRef="#br0">81 3663 1408,'0'0'640,"0"-24"-640,0 17 640,-5 4-640,5-8 0,-6 4-256,6-7 128,-6-1-128,6 8 128</inkml:trace>
</inkml:ink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1" y="6"/>
            <a:ext cx="3168227" cy="4772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6575" tIns="48288" rIns="96575" bIns="48288" numCol="1" anchor="t" anchorCtr="0" compatLnSpc="1">
            <a:prstTxWarp prst="textNoShape">
              <a:avLst/>
            </a:prstTxWarp>
          </a:bodyPr>
          <a:lstStyle>
            <a:lvl1pPr algn="r" defTabSz="963506" eaLnBrk="1" hangingPunct="1">
              <a:defRPr sz="900" b="1">
                <a:latin typeface="Arial Rounded MT Bold" pitchFamily="34" charset="0"/>
                <a:cs typeface="Arial"/>
              </a:defRPr>
            </a:lvl1pPr>
          </a:lstStyle>
          <a:p>
            <a:pPr>
              <a:defRPr/>
            </a:pPr>
            <a:r>
              <a:rPr lang="en-US"/>
              <a:t>Wednesday, April 06, 2016</a:t>
            </a: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19138"/>
            <a:ext cx="6403975" cy="3602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28140" y="4560281"/>
            <a:ext cx="5858933" cy="43224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6575" tIns="48288" rIns="96575" bIns="482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22233"/>
            <a:ext cx="3168227" cy="47729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6575" tIns="48288" rIns="96575" bIns="48288" numCol="1" anchor="b" anchorCtr="0" compatLnSpc="1">
            <a:prstTxWarp prst="textNoShape">
              <a:avLst/>
            </a:prstTxWarp>
          </a:bodyPr>
          <a:lstStyle>
            <a:lvl1pPr defTabSz="963506" eaLnBrk="1" hangingPunct="1"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1" y="9122233"/>
            <a:ext cx="3168227" cy="47729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6575" tIns="48288" rIns="96575" bIns="48288" numCol="1" anchor="b" anchorCtr="0" compatLnSpc="1">
            <a:prstTxWarp prst="textNoShape">
              <a:avLst/>
            </a:prstTxWarp>
          </a:bodyPr>
          <a:lstStyle>
            <a:lvl1pPr algn="r" defTabSz="963506" eaLnBrk="1" hangingPunct="1">
              <a:defRPr sz="1000" smtClean="0"/>
            </a:lvl1pPr>
          </a:lstStyle>
          <a:p>
            <a:pPr>
              <a:defRPr/>
            </a:pPr>
            <a:fld id="{590CA2D0-7DB8-4012-AC6E-4AA8A3C68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169264" cy="481360"/>
          </a:xfrm>
          <a:prstGeom prst="rect">
            <a:avLst/>
          </a:prstGeom>
        </p:spPr>
        <p:txBody>
          <a:bodyPr vert="horz" lIns="93923" tIns="46962" rIns="93923" bIns="46962" rtlCol="0"/>
          <a:lstStyle>
            <a:lvl1pPr algn="l">
              <a:defRPr sz="1200"/>
            </a:lvl1pPr>
          </a:lstStyle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300714345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_rels/notesSlide2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8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>
          <a:xfrm>
            <a:off x="282862" y="3225839"/>
            <a:ext cx="6670992" cy="1185130"/>
          </a:xfrm>
        </p:spPr>
        <p:txBody>
          <a:bodyPr/>
          <a:lstStyle/>
          <a:p>
            <a:pPr algn="just" defTabSz="948161">
              <a:spcAft>
                <a:spcPts val="617"/>
              </a:spcAft>
              <a:defRPr/>
            </a:pPr>
            <a:endParaRPr lang="en-US" sz="80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7613" y="479425"/>
            <a:ext cx="4879975" cy="2744788"/>
          </a:xfrm>
        </p:spPr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6623D172-6D92-4152-89DB-8D67E70DA340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1966244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0350" y="669925"/>
            <a:ext cx="62007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95866" y="4159333"/>
            <a:ext cx="6618670" cy="1167943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80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4B41400-DBB7-424F-ABEE-A558AACE5AFC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33659354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507" name="Rectangle 7"/>
          <p:cNvSpPr txBox="1">
            <a:spLocks noGrp="1" noChangeArrowheads="1"/>
          </p:cNvSpPr>
          <p:nvPr/>
        </p:nvSpPr>
        <p:spPr bwMode="auto">
          <a:xfrm>
            <a:off x="4145281" y="9122233"/>
            <a:ext cx="3168227" cy="477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75" tIns="48288" rIns="96575" bIns="48288" anchor="b"/>
          <a:lstStyle>
            <a:lvl1pPr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en-US" altLang="en-US" sz="1000"/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1200" y="550863"/>
            <a:ext cx="3636963" cy="2046287"/>
          </a:xfrm>
        </p:spPr>
      </p:sp>
      <p:sp>
        <p:nvSpPr>
          <p:cNvPr id="6" name="Notes Placeholder 5"/>
          <p:cNvSpPr>
            <a:spLocks noGrp="1"/>
          </p:cNvSpPr>
          <p:nvPr>
            <p:ph type="body" idx="1"/>
          </p:nvPr>
        </p:nvSpPr>
        <p:spPr>
          <a:xfrm>
            <a:off x="518314" y="2597558"/>
            <a:ext cx="6135328" cy="2047193"/>
          </a:xfrm>
        </p:spPr>
        <p:txBody>
          <a:bodyPr>
            <a:noAutofit/>
          </a:bodyPr>
          <a:lstStyle/>
          <a:p>
            <a:pPr algn="just"/>
            <a:endParaRPr lang="en-US" sz="800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AFA5DA-60B3-4626-A521-D215195F239E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2768937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4922" y="4333042"/>
            <a:ext cx="6448626" cy="623412"/>
          </a:xfrm>
        </p:spPr>
        <p:txBody>
          <a:bodyPr/>
          <a:lstStyle/>
          <a:p>
            <a:pPr defTabSz="937659">
              <a:defRPr/>
            </a:pPr>
            <a:endParaRPr lang="en-US" sz="80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5F126687-D0DC-49D5-835E-6133F365AB9A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16855602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Other orgs is mostly unlisted groups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997254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54150" y="473075"/>
            <a:ext cx="4205288" cy="2365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8595" y="2930363"/>
            <a:ext cx="6135328" cy="1090972"/>
          </a:xfrm>
        </p:spPr>
        <p:txBody>
          <a:bodyPr/>
          <a:lstStyle/>
          <a:p>
            <a:pPr algn="just">
              <a:spcBef>
                <a:spcPct val="0"/>
              </a:spcBef>
            </a:pPr>
            <a:endParaRPr lang="en-US" sz="80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2875E23E-B332-4D47-8B98-880CC350FDFF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 69</a:t>
            </a:r>
            <a:r>
              <a:rPr lang="en-US" baseline="30000"/>
              <a:t>th</a:t>
            </a:r>
            <a:r>
              <a:rPr lang="en-US"/>
              <a:t> General Service Conference</a:t>
            </a:r>
          </a:p>
        </p:txBody>
      </p:sp>
    </p:spTree>
    <p:extLst>
      <p:ext uri="{BB962C8B-B14F-4D97-AF65-F5344CB8AC3E}">
        <p14:creationId val="15864562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4145281" y="9122233"/>
            <a:ext cx="3168227" cy="477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75" tIns="48288" rIns="96575" bIns="48288" anchor="b"/>
          <a:lstStyle>
            <a:lvl1pPr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en-US" altLang="en-US" sz="1000"/>
          </a:p>
        </p:txBody>
      </p:sp>
      <p:sp>
        <p:nvSpPr>
          <p:cNvPr id="44036" name="Rectangle 2"/>
          <p:cNvSpPr txBox="1">
            <a:spLocks noGrp="1" noChangeArrowheads="1"/>
          </p:cNvSpPr>
          <p:nvPr/>
        </p:nvSpPr>
        <p:spPr bwMode="auto">
          <a:xfrm>
            <a:off x="2" y="6"/>
            <a:ext cx="3168227" cy="477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75" tIns="48288" rIns="96575" bIns="48288"/>
          <a:lstStyle>
            <a:lvl1pPr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1000" b="1">
              <a:latin typeface="Arial Rounded MT Bold" pitchFamily="34" charset="0"/>
            </a:endParaRPr>
          </a:p>
        </p:txBody>
      </p:sp>
      <p:sp>
        <p:nvSpPr>
          <p:cNvPr id="440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4413" y="550863"/>
            <a:ext cx="5291137" cy="2976562"/>
          </a:xfrm>
        </p:spPr>
      </p:sp>
      <p:sp>
        <p:nvSpPr>
          <p:cNvPr id="5" name="Notes Placeholder 4"/>
          <p:cNvSpPr>
            <a:spLocks noGrp="1"/>
          </p:cNvSpPr>
          <p:nvPr>
            <p:ph type="body" idx="1"/>
          </p:nvPr>
        </p:nvSpPr>
        <p:spPr>
          <a:xfrm>
            <a:off x="589940" y="3595175"/>
            <a:ext cx="6135328" cy="737869"/>
          </a:xfrm>
        </p:spPr>
        <p:txBody>
          <a:bodyPr/>
          <a:lstStyle/>
          <a:p>
            <a:r>
              <a:rPr lang="en-US" sz="800"/>
              <a:t>Gross Profit Percentage is Gross Profit divided by Gross Sales</a:t>
            </a: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3F0D2A-9108-4F87-B719-CBA9ABFD2D35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11062819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436563"/>
            <a:ext cx="6403975" cy="36020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48266" y="4039194"/>
            <a:ext cx="6448625" cy="107311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12B5465-FEF4-4C41-997C-9A92618BEA45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 69</a:t>
            </a:r>
            <a:r>
              <a:rPr lang="en-US" baseline="30000"/>
              <a:t>th</a:t>
            </a:r>
            <a:r>
              <a:rPr lang="en-US"/>
              <a:t> General Service Conference</a:t>
            </a:r>
          </a:p>
        </p:txBody>
      </p:sp>
    </p:spTree>
    <p:extLst>
      <p:ext uri="{BB962C8B-B14F-4D97-AF65-F5344CB8AC3E}">
        <p14:creationId val="37934474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6C176887-2B2E-CABE-FC1F-DC1FB93F405B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ABFAC0-30F4-1A28-5974-9B9C1FEE28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2588" y="436563"/>
            <a:ext cx="6403975" cy="360203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1873B7-6B8B-E75E-AA0B-5ACCE1935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8266" y="4039194"/>
            <a:ext cx="6448625" cy="107311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4B0218B2-4EF5-8AC8-4894-A66EDE4CA1AF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 69</a:t>
            </a:r>
            <a:r>
              <a:rPr lang="en-US" baseline="30000"/>
              <a:t>th</a:t>
            </a:r>
            <a:r>
              <a:rPr lang="en-US"/>
              <a:t> General Service Conference</a:t>
            </a:r>
          </a:p>
        </p:txBody>
      </p:sp>
    </p:spTree>
    <p:extLst>
      <p:ext uri="{BB962C8B-B14F-4D97-AF65-F5344CB8AC3E}">
        <p14:creationId val="3837420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D18B7841-554B-556C-F2AD-2D42C29D475E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FE206B-3B8F-E6E2-469B-25BA315B14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2588" y="436563"/>
            <a:ext cx="6403975" cy="360203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87DF2D-3DB1-0752-3338-11093AFB6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8266" y="4039194"/>
            <a:ext cx="6448625" cy="107311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0EB807CD-891C-7C7A-75B9-25C80B4F946B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 69</a:t>
            </a:r>
            <a:r>
              <a:rPr lang="en-US" baseline="30000"/>
              <a:t>th</a:t>
            </a:r>
            <a:r>
              <a:rPr lang="en-US"/>
              <a:t> General Service Conference</a:t>
            </a:r>
          </a:p>
        </p:txBody>
      </p:sp>
    </p:spTree>
    <p:extLst>
      <p:ext uri="{BB962C8B-B14F-4D97-AF65-F5344CB8AC3E}">
        <p14:creationId val="34762008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3213" y="692150"/>
            <a:ext cx="6407150" cy="3603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04382" y="4295705"/>
            <a:ext cx="6906438" cy="1206236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80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4B41400-DBB7-424F-ABEE-A558AACE5AFC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1143546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>
          <a:xfrm>
            <a:off x="295160" y="3331604"/>
            <a:ext cx="6961035" cy="1223987"/>
          </a:xfrm>
        </p:spPr>
        <p:txBody>
          <a:bodyPr/>
          <a:lstStyle/>
          <a:p>
            <a:pPr algn="just" defTabSz="983672">
              <a:spcAft>
                <a:spcPts val="640"/>
              </a:spcAft>
              <a:defRPr/>
            </a:pPr>
            <a:endParaRPr lang="en-US" sz="80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5400" y="495300"/>
            <a:ext cx="5041900" cy="2835275"/>
          </a:xfrm>
        </p:spPr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6623D172-6D92-4152-89DB-8D67E70DA340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20044407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Months on hand is based on 2026 budgeted expenses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26205162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3975" cy="36020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18310" y="4410972"/>
            <a:ext cx="6285615" cy="389633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80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EE3B4FC1-35A8-4BFA-BBE7-CA1627D3FE47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21318524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0350" y="550863"/>
            <a:ext cx="4025900" cy="2265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1349" y="2816725"/>
            <a:ext cx="6435545" cy="892906"/>
          </a:xfrm>
        </p:spPr>
        <p:txBody>
          <a:bodyPr>
            <a:normAutofit/>
          </a:bodyPr>
          <a:lstStyle/>
          <a:p>
            <a:pPr algn="just">
              <a:spcBef>
                <a:spcPts val="205"/>
              </a:spcBef>
            </a:pPr>
            <a:endParaRPr lang="en-US" sz="80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E0C72FF3-7F8D-4DD6-8540-1F0BC93D1E53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2357587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>
          <a:xfrm>
            <a:off x="295160" y="3331604"/>
            <a:ext cx="6961035" cy="1223987"/>
          </a:xfrm>
        </p:spPr>
        <p:txBody>
          <a:bodyPr/>
          <a:lstStyle/>
          <a:p>
            <a:pPr algn="just" defTabSz="983672">
              <a:spcAft>
                <a:spcPts val="640"/>
              </a:spcAft>
              <a:defRPr/>
            </a:pPr>
            <a:endParaRPr lang="en-US" sz="80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5400" y="495300"/>
            <a:ext cx="5041900" cy="2835275"/>
          </a:xfrm>
        </p:spPr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6623D172-6D92-4152-89DB-8D67E70DA340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1745958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>
          <a:xfrm>
            <a:off x="295160" y="3331604"/>
            <a:ext cx="6961035" cy="1223987"/>
          </a:xfrm>
        </p:spPr>
        <p:txBody>
          <a:bodyPr/>
          <a:lstStyle/>
          <a:p>
            <a:pPr algn="just" defTabSz="983672">
              <a:spcAft>
                <a:spcPts val="640"/>
              </a:spcAft>
              <a:defRPr/>
            </a:pPr>
            <a:endParaRPr lang="en-US" sz="80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5400" y="495300"/>
            <a:ext cx="5041900" cy="2835275"/>
          </a:xfrm>
        </p:spPr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6623D172-6D92-4152-89DB-8D67E70DA340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311105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3213" y="692150"/>
            <a:ext cx="6407150" cy="3603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04382" y="4295705"/>
            <a:ext cx="6906438" cy="1206236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80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4B41400-DBB7-424F-ABEE-A558AACE5AFC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1806086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0350" y="669925"/>
            <a:ext cx="62007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95866" y="4159333"/>
            <a:ext cx="6618670" cy="1167943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80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4B41400-DBB7-424F-ABEE-A558AACE5AFC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159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Subs is short for software subscriptions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2407975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16955892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3213" y="692150"/>
            <a:ext cx="6407150" cy="3603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04382" y="4295705"/>
            <a:ext cx="6906438" cy="1206236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80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4B41400-DBB7-424F-ABEE-A558AACE5AFC}"/>
              </a:ext>
            </a:extLst>
          </p:cNvPr>
          <p:cNvSpPr>
            <a:spLocks noGrp="1"/>
          </p:cNvSpPr>
          <p:nvPr>
            <p:ph type="hdr" sz="quarter" idx="2"/>
          </p:nvPr>
        </p:nvSpPr>
        <p:spPr/>
        <p:txBody>
          <a:bodyPr/>
          <a:lstStyle/>
          <a:p>
            <a:r>
              <a:rPr lang="en-US"/>
              <a:t>70th General Service Conference</a:t>
            </a:r>
          </a:p>
        </p:txBody>
      </p:sp>
    </p:spTree>
    <p:extLst>
      <p:ext uri="{BB962C8B-B14F-4D97-AF65-F5344CB8AC3E}">
        <p14:creationId val="2571243902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889640816"/>
      </p:ext>
    </p:extLst>
  </p:cSld>
  <p:clrMapOvr>
    <a:masterClrMapping/>
  </p:clrMapOvr>
  <p:transition spd="med">
    <p:random/>
  </p:transition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953100206"/>
      </p:ext>
    </p:extLst>
  </p:cSld>
  <p:clrMapOvr>
    <a:masterClrMapping/>
  </p:clrMapOvr>
  <p:transition spd="med">
    <p:random/>
  </p:transition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862210351"/>
      </p:ext>
    </p:extLst>
  </p:cSld>
  <p:clrMapOvr>
    <a:masterClrMapping/>
  </p:clrMapOvr>
  <p:transition spd="med">
    <p:random/>
  </p:transition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304800"/>
            <a:ext cx="10972800" cy="4343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val="2303693123"/>
      </p:ext>
    </p:extLst>
  </p:cSld>
  <p:clrMapOvr>
    <a:masterClrMapping/>
  </p:clrMapOvr>
  <p:transition spd="med">
    <p:random/>
  </p:transition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5600"/>
            </a:lvl1pPr>
          </a:lstStyle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2500"/>
            </a:lvl1pPr>
            <a:lvl2pPr>
              <a:defRPr sz="25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</a:lstStyle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  <p:extLst>
      <p:ext uri="{BB962C8B-B14F-4D97-AF65-F5344CB8AC3E}">
        <p14:creationId val="729212878"/>
      </p:ext>
    </p:extLst>
  </p:cSld>
  <p:clrMapOvr>
    <a:masterClrMapping/>
  </p:clrMapOvr>
  <p:transition spd="med"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72F69-43FB-4487-96B4-F2B2DEEFA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5CAB5C-0675-44B3-94F0-B6AE0EA80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CE3A7-727C-44E5-8158-16CCDA30C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B328-3707-453A-8F04-12C4E61E90C9}" type="datetime1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520D9-1776-4925-BD6D-247B88FF8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1EEF8-DAF0-4019-9545-3A7A78B03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49305904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48EA0-491A-49FF-9737-DB0BE3527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4EA05-D21A-4E1C-8411-66C488A31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19298-F1AD-4187-AFCE-DE5AC64E2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38A63-D48E-4AB5-ACFF-53C98E26C819}" type="datetime1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842FE-1443-4BAE-AC47-8D96A63EA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06061-1040-4ED3-AD1B-37CD5C30D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8556919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79A-63E6-4961-A7A8-F9FA3134B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85F0E-938E-4002-A38F-1E7DD27E9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283DD-50FA-4840-AD15-699F42655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DE210-C036-4BB8-8E62-79CBD4A1DAF1}" type="datetime1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0D06B-8331-4833-8FBA-C84821A6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31CE3-F86B-4CFA-9282-95D8BF0E7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353171271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3CD3B-BFB2-4D7A-841D-EDF8D2192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5B063-DDCD-4321-9AE5-962367F76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5BA27-6FD0-42F2-9D3E-E2C5AFA5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C740B-1A4D-41B4-8551-6D930AC82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4236-7486-452E-8D28-492999EDD733}" type="datetime1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79CC5-8ECE-4FF1-9EB3-614A13B99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D1BE18-D03C-43D7-9992-DA0B92245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94608011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A31BA-18FF-428A-84B2-F801A541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532575-4ECD-4700-9810-E026BED3D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819600-9045-4D1A-B7CB-D41AD5B89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4F4DAF-71F5-4077-9945-DABA5B594C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1D5400-4F96-4A44-9F6A-B2E2C6520B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5129E2-5D7E-4B33-BBBA-69B91E78E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327E-6F08-4CCF-B72A-656882CB31B5}" type="datetime1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1D3296-5F23-4265-B58F-29912971F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3A8250-3B64-4D78-A750-C23943FF5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629948574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720F9-968B-4442-A023-9C19D743A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61AA86-50D0-4F1D-A758-7B0E18863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D9E1-6494-4FB3-98C9-07D89A1766E8}" type="datetime1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27B9BE-30D6-4D9A-802F-C35AB89D5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7735C-0A59-46CC-9244-A22D52D6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99106617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651547478"/>
      </p:ext>
    </p:extLst>
  </p:cSld>
  <p:clrMapOvr>
    <a:masterClrMapping/>
  </p:clrMapOvr>
  <p:transition spd="med">
    <p:random/>
  </p:transition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BFD3D4-C615-476A-8009-92CED5569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A47E-B99F-414E-95AF-7F81E94DD68B}" type="datetime1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188372-3F61-41D0-90DA-6950C9E0F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9807B-C9F3-4CE9-AF37-76B9050CC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70691641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5504B-E4FB-40EC-BA0F-C358250AE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122A4-F887-4484-9005-D71927974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0AD45A-0AC9-4625-AC87-084091225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AC5F4F-774A-499E-BD66-92842CDB2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8268E-EF13-4ECD-AF54-33357CC2A422}" type="datetime1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4384B-658C-4040-A9CF-CE8F1835C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9680E4-E404-4369-AD78-61206888D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606058327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A8EBF-43A3-40FF-931A-3C326A27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B24871-D9ED-44E5-9604-E599BEFA8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550558-686A-47D9-8748-AD070B164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66B14-4160-471B-8FC3-D6DD86507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C8EB-D7ED-44AB-B6F3-BA7B2EB16F18}" type="datetime1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420CE-E27A-477A-9433-2BE87E077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C9AB0-38D6-4EAB-A16A-F020E2847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9414616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3E99B-2DD5-45CB-8E9C-55DAA9B57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F2FD07-7FCE-481E-99C8-658CAC286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5B489-B7FB-4A89-A83E-C51FACE9A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9D0A-38BE-4EF0-81FA-DC51EA841430}" type="datetime1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F1B87-ADC2-4ECD-8236-CE7B60A98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4B57E-AE8E-4561-8774-B1DBBEEA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622957682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910022-86B6-433E-A36B-591FBFCB4B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06D25C-6F78-411C-9D5D-8B0174DFB1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33F19-E842-493C-9983-9BB3D6DE9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8F37-B465-4311-984A-8A97608F4BCA}" type="datetime1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9978F-F14C-4867-8137-652CC4AA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0A380-D00F-4CBA-B4EA-153C3CFD8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68622658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4091522327"/>
      </p:ext>
    </p:extLst>
  </p:cSld>
  <p:clrMapOvr>
    <a:masterClrMapping/>
  </p:clrMapOvr>
  <p:transition spd="med">
    <p:random/>
  </p:transition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529042437"/>
      </p:ext>
    </p:extLst>
  </p:cSld>
  <p:clrMapOvr>
    <a:masterClrMapping/>
  </p:clrMapOvr>
  <p:transition spd="med">
    <p:random/>
  </p:transition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69793962"/>
      </p:ext>
    </p:extLst>
  </p:cSld>
  <p:clrMapOvr>
    <a:masterClrMapping/>
  </p:clrMapOvr>
  <p:transition spd="med">
    <p:random/>
  </p:transition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4254405506"/>
      </p:ext>
    </p:extLst>
  </p:cSld>
  <p:clrMapOvr>
    <a:masterClrMapping/>
  </p:clrMapOvr>
  <p:transition spd="med">
    <p:random/>
  </p:transition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006177638"/>
      </p:ext>
    </p:extLst>
  </p:cSld>
  <p:clrMapOvr>
    <a:masterClrMapping/>
  </p:clrMapOvr>
  <p:transition spd="med">
    <p:random/>
  </p:transition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699048301"/>
      </p:ext>
    </p:extLst>
  </p:cSld>
  <p:clrMapOvr>
    <a:masterClrMapping/>
  </p:clrMapOvr>
  <p:transition spd="med">
    <p:random/>
  </p:transition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693434903"/>
      </p:ext>
    </p:extLst>
  </p:cSld>
  <p:clrMapOvr>
    <a:masterClrMapping/>
  </p:clrMapOvr>
  <p:transition spd="med">
    <p:random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image" Target="../media/image1.jpeg" /><Relationship Id="rId15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Relationship Id="rId10" Type="http://schemas.openxmlformats.org/officeDocument/2006/relationships/slideLayout" Target="../slideLayouts/slideLayout23.xml" /><Relationship Id="rId11" Type="http://schemas.openxmlformats.org/officeDocument/2006/relationships/slideLayout" Target="../slideLayouts/slideLayout24.xml" /><Relationship Id="rId12" Type="http://schemas.openxmlformats.org/officeDocument/2006/relationships/image" Target="../media/image1.jpeg" /><Relationship Id="rId13" Type="http://schemas.openxmlformats.org/officeDocument/2006/relationships/theme" Target="../theme/theme2.xml" /><Relationship Id="rId2" Type="http://schemas.openxmlformats.org/officeDocument/2006/relationships/slideLayout" Target="../slideLayouts/slideLayout15.xml" /><Relationship Id="rId3" Type="http://schemas.openxmlformats.org/officeDocument/2006/relationships/slideLayout" Target="../slideLayouts/slideLayout16.xml" /><Relationship Id="rId4" Type="http://schemas.openxmlformats.org/officeDocument/2006/relationships/slideLayout" Target="../slideLayouts/slideLayout17.xml" /><Relationship Id="rId5" Type="http://schemas.openxmlformats.org/officeDocument/2006/relationships/slideLayout" Target="../slideLayouts/slideLayout18.xml" /><Relationship Id="rId6" Type="http://schemas.openxmlformats.org/officeDocument/2006/relationships/slideLayout" Target="../slideLayouts/slideLayout19.xml" /><Relationship Id="rId7" Type="http://schemas.openxmlformats.org/officeDocument/2006/relationships/slideLayout" Target="../slideLayouts/slideLayout20.xml" /><Relationship Id="rId8" Type="http://schemas.openxmlformats.org/officeDocument/2006/relationships/slideLayout" Target="../slideLayouts/slideLayout21.xml" /><Relationship Id="rId9" Type="http://schemas.openxmlformats.org/officeDocument/2006/relationships/slideLayout" Target="../slideLayouts/slideLayout2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4">
            <a:alphaModFix amt="10000"/>
            <a:lum/>
          </a:blip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C5ACE-0499-4162-AF48-071B2A343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47181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2" r:id="rId13"/>
  </p:sldLayoutIdLst>
  <p:transition spd="med">
    <p:random/>
  </p:transition>
  <p:timing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alphaModFix amt="10000"/>
            <a:lum/>
          </a:blip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DB76E5-713F-4B92-A64C-AC800D61D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EA123-9738-4961-92E9-6CEAE00E6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62464-6F03-4663-9A41-E0006EB818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A884C-427C-4989-8B37-C35AB10D2572}" type="datetime1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214AA-59FF-4C9F-9DE3-F51326C8B0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746B-EF15-4EED-9B54-1BF597A8C0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64ACC-3B63-487F-A502-B71A77506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563346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ransition/>
  <p:timing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2.png" /><Relationship Id="rId4" Type="http://schemas.openxmlformats.org/officeDocument/2006/relationships/customXml" Target="../ink/ink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notesSlide" Target="../notesSlides/notesSlide8.xml" /><Relationship Id="rId3" Type="http://schemas.openxmlformats.org/officeDocument/2006/relationships/chart" Target="../charts/chart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9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0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1.xml" /><Relationship Id="rId3" Type="http://schemas.openxmlformats.org/officeDocument/2006/relationships/image" Target="../media/image5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notesSlide" Target="../notesSlides/notesSlide12.xml" /><Relationship Id="rId3" Type="http://schemas.openxmlformats.org/officeDocument/2006/relationships/chart" Target="../charts/chart2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3.xml" /><Relationship Id="rId3" Type="http://schemas.openxmlformats.org/officeDocument/2006/relationships/chart" Target="../charts/chart3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notesSlide" Target="../notesSlides/notesSlide14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notesSlide" Target="../notesSlides/notesSlide15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6.xml" /><Relationship Id="rId3" Type="http://schemas.openxmlformats.org/officeDocument/2006/relationships/chart" Target="../charts/chart4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7.xml" /><Relationship Id="rId3" Type="http://schemas.openxmlformats.org/officeDocument/2006/relationships/chart" Target="../charts/chart5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2.xml" /><Relationship Id="rId3" Type="http://schemas.openxmlformats.org/officeDocument/2006/relationships/customXml" Target="../ink/ink2.xml" /><Relationship Id="rId4" Type="http://schemas.openxmlformats.org/officeDocument/2006/relationships/image" Target="../media/image3.jpe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8.xml" /><Relationship Id="rId3" Type="http://schemas.openxmlformats.org/officeDocument/2006/relationships/chart" Target="../charts/chart6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9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0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notesSlide" Target="../notesSlides/notesSlide21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notesSlide" Target="../notesSlides/notesSlide2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3.xml" /><Relationship Id="rId3" Type="http://schemas.openxmlformats.org/officeDocument/2006/relationships/customXml" Target="../ink/ink3.xml" /><Relationship Id="rId4" Type="http://schemas.openxmlformats.org/officeDocument/2006/relationships/image" Target="../media/image4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4.xml" /><Relationship Id="rId3" Type="http://schemas.openxmlformats.org/officeDocument/2006/relationships/customXml" Target="../ink/ink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6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notesSlide" Target="../notesSlides/notesSlide7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324600" y="5562600"/>
            <a:ext cx="5334000" cy="1066800"/>
          </a:xfrm>
        </p:spPr>
        <p:txBody>
          <a:bodyPr>
            <a:normAutofit/>
          </a:bodyPr>
          <a:lstStyle/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en-US" altLang="en-US" sz="24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Terry Bedient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en-US" altLang="en-US" sz="24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General Service Board Interim Treasurer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0" y="127338"/>
            <a:ext cx="12192000" cy="101566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8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AROUND THE PICNIC</a:t>
            </a:r>
            <a:r>
              <a:rPr lang="en-US" altLang="en-US" sz="60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altLang="en-US" sz="48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TABLE</a:t>
            </a:r>
          </a:p>
        </p:txBody>
      </p:sp>
      <p:pic>
        <p:nvPicPr>
          <p:cNvPr id="4101" name="Picture 7" descr="menu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76816" y="2623323"/>
            <a:ext cx="3193918" cy="1611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Oval 8"/>
          <p:cNvSpPr>
            <a:spLocks noChangeArrowheads="1"/>
          </p:cNvSpPr>
          <p:nvPr/>
        </p:nvSpPr>
        <p:spPr bwMode="auto">
          <a:xfrm>
            <a:off x="5563394" y="2971799"/>
            <a:ext cx="1065211" cy="1371600"/>
          </a:xfrm>
          <a:prstGeom prst="ellipse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 sz="20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Arial"/>
              </a:rPr>
              <a:t>Finance</a:t>
            </a:r>
          </a:p>
          <a:p>
            <a:pPr algn="ctr" eaLnBrk="1" hangingPunct="1">
              <a:defRPr/>
            </a:pPr>
            <a:r>
              <a:rPr lang="en-US" altLang="en-US" sz="20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Arial"/>
              </a:rPr>
              <a:t>76th</a:t>
            </a:r>
          </a:p>
          <a:p>
            <a:pPr algn="ctr" eaLnBrk="1" hangingPunct="1">
              <a:defRPr/>
            </a:pPr>
            <a:r>
              <a:rPr lang="en-US" altLang="en-US" sz="20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Arial"/>
              </a:rPr>
              <a:t>General Service Conference</a:t>
            </a:r>
          </a:p>
          <a:p>
            <a:pPr algn="ctr" eaLnBrk="1" hangingPunct="1">
              <a:defRPr/>
            </a:pPr>
            <a:endParaRPr lang="en-US" altLang="en-US" sz="2000" b="1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Arial"/>
            </a:endParaRPr>
          </a:p>
        </p:txBody>
      </p:sp>
      <p:contentPart p14:bwMode="auto" r:id="rId4">
        <p14:nvContentPartPr>
          <p14:cNvPr id="3" name="Ink 2"/>
          <p14:cNvContentPartPr/>
          <p14:nvPr/>
        </p14:nvContentPartPr>
        <p14:xfrm>
          <a:off x="-132159" y="1885426"/>
          <a:ext cx="6480" cy="32040"/>
        </p14:xfrm>
      </p:contentPart>
    </p:spTree>
  </p:cSld>
  <p:clrMapOvr>
    <a:masterClrMapping/>
  </p:clrMapOvr>
  <p:transition spd="med">
    <p:pull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F6D6F-3B22-469F-9F32-CE48DF2D2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>
                <a:solidFill>
                  <a:srgbClr val="0066FF"/>
                </a:solidFill>
                <a:latin typeface="Arial Black" panose="020b0a04020102020204" pitchFamily="34" charset="0"/>
              </a:rPr>
              <a:t>INFLATION ADJUSTED GSO EXPENSE HISTORY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861BE-CE45-4536-A3F8-7229E3267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95400"/>
            <a:ext cx="10515600" cy="5029200"/>
          </a:xfrm>
        </p:spPr>
        <p:txBody>
          <a:bodyPr>
            <a:normAutofit/>
          </a:bodyPr>
          <a:lstStyle/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2025 operating expense was lower than inflation adjusted operating expense in 9 of the past 10 years.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endParaRPr lang="en-US" sz="2800">
              <a:latin typeface="Arial Narrow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59F9452-5179-377B-2D12-160CEE783980}"/>
              </a:ext>
            </a:extLst>
          </p:cNvPr>
          <p:cNvGraphicFramePr/>
          <p:nvPr>
            <p:extLst>
              <p:ext uri="{D42A27DB-BD31-4B8C-83A1-F6EECF244321}">
                <p14:modId val="2222835182"/>
              </p:ext>
            </p:extLst>
          </p:nvPr>
        </p:nvGraphicFramePr>
        <p:xfrm>
          <a:off x="1981200" y="2390726"/>
          <a:ext cx="7696200" cy="4046537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val="2182956713"/>
      </p:ext>
    </p:extLst>
  </p:cSld>
  <p:clrMapOvr>
    <a:masterClrMapping/>
  </p:clrMapOvr>
  <p:transition spd="med">
    <p:pull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169"/>
            <a:ext cx="12192000" cy="1066801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b="1">
                <a:solidFill>
                  <a:srgbClr val="3366FF"/>
                </a:solidFill>
                <a:latin typeface="Arial Black" panose="020b0a04020102020204" pitchFamily="34" charset="0"/>
              </a:rPr>
              <a:t>2026 GSO BUDGET</a:t>
            </a:r>
            <a:endParaRPr lang="en-US" sz="3200">
              <a:solidFill>
                <a:srgbClr val="3366FF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11582400" cy="4724400"/>
          </a:xfrm>
        </p:spPr>
        <p:txBody>
          <a:bodyPr>
            <a:normAutofit fontScale="85000" lnSpcReduction="10000"/>
          </a:bodyPr>
          <a:lstStyle/>
          <a:p>
            <a:pPr marL="515938" indent="-515938">
              <a:lnSpc>
                <a:spcPct val="110000"/>
              </a:lnSpc>
              <a:spcBef>
                <a:spcPct val="0"/>
              </a:spcBef>
              <a:spcAft>
                <a:spcPts val="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endParaRPr lang="en-US">
              <a:latin typeface="Arial Narrow" pitchFamily="34" charset="0"/>
            </a:endParaRP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Operating revenue $21,118,201 compared to $18,853,249 actual in 2025.</a:t>
            </a:r>
          </a:p>
          <a:p>
            <a:pPr marL="973138" lvl="1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500">
                <a:latin typeface="Arial Narrow" pitchFamily="34" charset="0"/>
              </a:rPr>
              <a:t>Contributions $10,500,000 compared to $10,578,707 actual in 2025.</a:t>
            </a:r>
          </a:p>
          <a:p>
            <a:pPr marL="973138" lvl="1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500">
                <a:latin typeface="Arial Narrow" pitchFamily="34" charset="0"/>
              </a:rPr>
              <a:t>Literature gross margin $9,895,601 compared to $7,456,109 actual in 2025.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Total operating expense $19,765,699 before $950,000 depreciation compared to $18,528,182 before $751,325 depreciation actual in 2025.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Operating surplus of $1,352,503 before depreciation compared to $325,068 surplus in 2025.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Capital expenditures of $2,091,788, including 2026 retrofit expenditures of $1,850,000. (Total 2025-26 retrofit budget is $2.1 million.) Without retrofit, $241,788 compared to $298,777 in 2025.</a:t>
            </a:r>
          </a:p>
        </p:txBody>
      </p:sp>
    </p:spTree>
    <p:extLst>
      <p:ext uri="{BB962C8B-B14F-4D97-AF65-F5344CB8AC3E}">
        <p14:creationId val="2374732698"/>
      </p:ext>
    </p:extLst>
  </p:cSld>
  <p:clrMapOvr>
    <a:masterClrMapping/>
  </p:clrMapOvr>
  <p:transition spd="med">
    <p:pull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169"/>
            <a:ext cx="12192000" cy="1066801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b="1">
                <a:solidFill>
                  <a:srgbClr val="3366FF"/>
                </a:solidFill>
                <a:latin typeface="Arial Black" panose="020b0a04020102020204" pitchFamily="34" charset="0"/>
              </a:rPr>
              <a:t>2026 GRAPEVINE BUDGET</a:t>
            </a:r>
            <a:endParaRPr lang="en-US" sz="3200">
              <a:solidFill>
                <a:srgbClr val="3366FF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11582400" cy="4724400"/>
          </a:xfrm>
        </p:spPr>
        <p:txBody>
          <a:bodyPr>
            <a:normAutofit/>
          </a:bodyPr>
          <a:lstStyle/>
          <a:p>
            <a:pPr marL="515938" indent="-515938">
              <a:lnSpc>
                <a:spcPct val="110000"/>
              </a:lnSpc>
              <a:spcBef>
                <a:spcPct val="0"/>
              </a:spcBef>
              <a:spcAft>
                <a:spcPts val="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endParaRPr lang="en-US">
              <a:latin typeface="Arial Narrow" pitchFamily="34" charset="0"/>
            </a:endParaRP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endParaRPr lang="en-US">
              <a:latin typeface="Arial Narrow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36F4C2-19FE-8232-4006-0135C0068D56}"/>
              </a:ext>
            </a:extLst>
          </p:cNvPr>
          <p:cNvSpPr txBox="1"/>
          <p:nvPr/>
        </p:nvSpPr>
        <p:spPr>
          <a:xfrm>
            <a:off x="609600" y="1101970"/>
            <a:ext cx="110490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Print magazine circulation expected to decrease to 40,875 from 41,258 in 2025.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Online and Complete circulation to increase to 10,236 from 9,784 in 2025.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 Average number of app subscribers to increase to 8,825 compared to 7,532 in 2025.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Gross margin on subscriptions $1,255,892 compared to $1,174,238 in 2025.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Grapevine operating deficit of $198,917 compared to $299,727 in 2025.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La Viña magazine circulation to increase to 7,313 compared to 7,298 in 2025.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General Fund La Viña support of $434,049 compared to $480,315 in 2025.</a:t>
            </a:r>
          </a:p>
        </p:txBody>
      </p:sp>
    </p:spTree>
    <p:extLst>
      <p:ext uri="{BB962C8B-B14F-4D97-AF65-F5344CB8AC3E}">
        <p14:creationId val="3185725936"/>
      </p:ext>
    </p:extLst>
  </p:cSld>
  <p:clrMapOvr>
    <a:masterClrMapping/>
  </p:clrMapOvr>
  <p:transition spd="med">
    <p:pull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12192000" cy="533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3600" b="1">
                <a:solidFill>
                  <a:srgbClr val="3366FF"/>
                </a:solidFill>
                <a:latin typeface="Arial Black" panose="020b0a04020102020204" pitchFamily="34" charset="0"/>
              </a:rPr>
              <a:t>THROUGH OUR OWN SELF-SUPPORT</a:t>
            </a:r>
            <a:r>
              <a:rPr lang="en-US" altLang="en-US" sz="3600">
                <a:solidFill>
                  <a:srgbClr val="3366FF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11000" y="6506858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b="1">
              <a:latin typeface="Arial Narrow" pitchFamily="34" charset="0"/>
            </a:endParaRPr>
          </a:p>
        </p:txBody>
      </p:sp>
      <p:pic>
        <p:nvPicPr>
          <p:cNvPr id="4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C6C3E9F5-ECD3-4E78-A7FF-EAD47AA59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978237"/>
            <a:ext cx="2360682" cy="5486400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/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0"/>
            <a:ext cx="1219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Arial Black" panose="020b0a04020102020204" pitchFamily="34" charset="0"/>
              </a:rPr>
              <a:t>SEVENTH TRADITION SELF-SUPPORT – 2017 – 2026</a:t>
            </a:r>
          </a:p>
        </p:txBody>
      </p:sp>
      <p:graphicFrame>
        <p:nvGraphicFramePr>
          <p:cNvPr id="4" name="Content Placeholder 14">
            <a:extLst>
              <a:ext uri="{FF2B5EF4-FFF2-40B4-BE49-F238E27FC236}">
                <a16:creationId xmlns:a16="http://schemas.microsoft.com/office/drawing/2014/main" id="{7C21A8DA-8D09-6F4E-13D7-87F4F86E2E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1473650975"/>
              </p:ext>
            </p:extLst>
          </p:nvPr>
        </p:nvGraphicFramePr>
        <p:xfrm>
          <a:off x="838200" y="685800"/>
          <a:ext cx="10515600" cy="5491163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val="77779659"/>
      </p:ext>
    </p:extLst>
  </p:cSld>
  <p:clrMapOvr>
    <a:masterClrMapping/>
  </p:clrMapOvr>
  <p:transition spd="med">
    <p:pull/>
  </p:transition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1BAFA-A0D0-DC1B-3D87-F2FD99F49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>
                <a:solidFill>
                  <a:srgbClr val="3366FF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CONTRIBUTIONS BY TYPE OF CONTRIBUTOR</a:t>
            </a:r>
            <a:br>
              <a:rPr lang="en-US" sz="2800" b="1">
                <a:solidFill>
                  <a:srgbClr val="3366FF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2800" b="1">
                <a:solidFill>
                  <a:srgbClr val="3366FF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2025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3F3D70F-826A-6D6A-FBFD-391D7F513B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3199344354"/>
              </p:ext>
            </p:extLst>
          </p:nvPr>
        </p:nvGraphicFramePr>
        <p:xfrm>
          <a:off x="822649" y="1828800"/>
          <a:ext cx="10515600" cy="435133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D77233-37CF-C29A-6B0B-DA0AE213B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val="2450828479"/>
      </p:ext>
    </p:extLst>
  </p:cSld>
  <p:clrMapOvr>
    <a:masterClrMapping/>
  </p:clrMapOvr>
  <p:transition spd="med">
    <p:pull/>
  </p:transition>
  <p:timing/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8" name="Content Placeholder 3"/>
          <p:cNvGraphicFramePr>
            <a:graphicFrameLocks noGrp="1"/>
          </p:cNvGraphicFramePr>
          <p:nvPr>
            <p:ph/>
            <p:extLst>
              <p:ext uri="{D42A27DB-BD31-4B8C-83A1-F6EECF244321}">
                <p14:modId val="1666282061"/>
              </p:ext>
            </p:extLst>
          </p:nvPr>
        </p:nvGraphicFramePr>
        <p:xfrm>
          <a:off x="2381250" y="912616"/>
          <a:ext cx="7429500" cy="44213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66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3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8984">
                <a:tc gridSpan="2">
                  <a:txBody>
                    <a:bodyPr vert="horz" wrap="square"/>
                    <a:lstStyle/>
                    <a:p>
                      <a:pPr algn="ctr"/>
                      <a:r>
                        <a:rPr lang="en-US" sz="2000" b="0">
                          <a:solidFill>
                            <a:srgbClr val="3366FF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INDIVIDUALS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>
                      <a:pPr algn="r"/>
                      <a:endParaRPr lang="en-US" sz="2000" b="0">
                        <a:solidFill>
                          <a:srgbClr val="3366FF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>
                          <a:latin typeface="Arial Narrow" pitchFamily="34" charset="0"/>
                          <a:cs typeface="Arial" panose="020b0604020202020204" pitchFamily="34" charset="0"/>
                        </a:rPr>
                        <a:t>Seventh Tradition Self-Support Contributions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1800" b="0">
                          <a:latin typeface="+mn-lt"/>
                          <a:cs typeface="Arial" panose="020b0604020202020204" pitchFamily="34" charset="0"/>
                        </a:rPr>
                        <a:t>4,173,680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649527"/>
                  </a:ext>
                </a:extLst>
              </a:tr>
              <a:tr h="396240">
                <a:tc>
                  <a:txBody>
                    <a:bodyPr vert="horz" wrap="square"/>
                    <a:lstStyle/>
                    <a:p>
                      <a:r>
                        <a:rPr lang="en-US" sz="1600">
                          <a:latin typeface="Arial Narrow" pitchFamily="34" charset="0"/>
                          <a:cs typeface="Arial" panose="020b0604020202020204" pitchFamily="34" charset="0"/>
                        </a:rPr>
                        <a:t>Average Contribution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1800" b="0">
                          <a:latin typeface="+mn-lt"/>
                          <a:cs typeface="Arial" panose="020b0604020202020204" pitchFamily="34" charset="0"/>
                        </a:rPr>
                        <a:t>138.06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 vert="horz" wrap="square"/>
                    <a:lstStyle/>
                    <a:p>
                      <a:r>
                        <a:rPr lang="en-US" sz="1600" b="0">
                          <a:latin typeface="Arial Narrow" pitchFamily="34" charset="0"/>
                          <a:cs typeface="Arial" panose="020b0604020202020204" pitchFamily="34" charset="0"/>
                        </a:rPr>
                        <a:t>Most Common Contribution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1800" b="0">
                          <a:latin typeface="+mn-lt"/>
                          <a:cs typeface="Arial" panose="020b0604020202020204" pitchFamily="34" charset="0"/>
                        </a:rPr>
                        <a:t>50.00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 vert="horz" wrap="square"/>
                    <a:lstStyle/>
                    <a:p>
                      <a:r>
                        <a:rPr lang="en-US" sz="1600" b="0">
                          <a:latin typeface="Arial Narrow" pitchFamily="34" charset="0"/>
                          <a:cs typeface="Arial" panose="020b0604020202020204" pitchFamily="34" charset="0"/>
                        </a:rPr>
                        <a:t>Number of Contributions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1800" b="0" u="none">
                          <a:latin typeface="+mn-lt"/>
                          <a:cs typeface="Arial" panose="020b0604020202020204" pitchFamily="34" charset="0"/>
                        </a:rPr>
                        <a:t>30,231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 gridSpan="2">
                  <a:txBody>
                    <a:bodyPr vert="horz" wrap="square"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0" kern="1200">
                          <a:solidFill>
                            <a:srgbClr val="3366FF"/>
                          </a:solidFill>
                          <a:latin typeface="Arial Black" panose="020b0a04020102020204" pitchFamily="34" charset="0"/>
                          <a:ea typeface="+mn-ea"/>
                          <a:cs typeface="Arial" panose="020b0604020202020204" pitchFamily="34" charset="0"/>
                        </a:rPr>
                        <a:t>GROUPS AND OTHER ORGS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4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>
                          <a:latin typeface="Arial Narrow" pitchFamily="34" charset="0"/>
                          <a:cs typeface="Arial" panose="020b0604020202020204" pitchFamily="34" charset="0"/>
                        </a:rPr>
                        <a:t>Seventh Tradition Self-Support Contributions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>
                          <a:latin typeface="+mn-lt"/>
                          <a:cs typeface="Arial" panose="020b0604020202020204" pitchFamily="34" charset="0"/>
                        </a:rPr>
                        <a:t>6,303,951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8633252"/>
                  </a:ext>
                </a:extLst>
              </a:tr>
              <a:tr h="396240"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>
                          <a:latin typeface="Arial Narrow" pitchFamily="34" charset="0"/>
                          <a:cs typeface="Arial" panose="020b0604020202020204" pitchFamily="34" charset="0"/>
                        </a:rPr>
                        <a:t>Number of Active Groups 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1800">
                          <a:latin typeface="+mn-lt"/>
                          <a:cs typeface="Arial" panose="020b0604020202020204" pitchFamily="34" charset="0"/>
                        </a:rPr>
                        <a:t>53,703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40"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>
                          <a:latin typeface="Arial Narrow" pitchFamily="34" charset="0"/>
                          <a:cs typeface="Arial" panose="020b0604020202020204" pitchFamily="34" charset="0"/>
                        </a:rPr>
                        <a:t>Number of Groups Contributing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1800">
                          <a:latin typeface="+mn-lt"/>
                          <a:cs typeface="Arial" panose="020b0604020202020204" pitchFamily="34" charset="0"/>
                        </a:rPr>
                        <a:t>18,312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40"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>
                          <a:latin typeface="Arial Narrow" pitchFamily="34" charset="0"/>
                          <a:cs typeface="Arial" panose="020b0604020202020204" pitchFamily="34" charset="0"/>
                        </a:rPr>
                        <a:t>Percentage of Groups Contributing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1800" u="none">
                          <a:latin typeface="+mn-lt"/>
                          <a:cs typeface="Arial" panose="020b0604020202020204" pitchFamily="34" charset="0"/>
                        </a:rPr>
                        <a:t>34.10%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40"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>
                          <a:latin typeface="Arial Narrow" pitchFamily="34" charset="0"/>
                          <a:cs typeface="Arial" panose="020b0604020202020204" pitchFamily="34" charset="0"/>
                        </a:rPr>
                        <a:t>Average Contributed by a Group During the Year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1800" u="none">
                          <a:latin typeface="+mn-lt"/>
                          <a:cs typeface="Arial" panose="020b0604020202020204" pitchFamily="34" charset="0"/>
                        </a:rPr>
                        <a:t>344.25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2718077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>
                <a:solidFill>
                  <a:srgbClr val="3366FF"/>
                </a:solidFill>
                <a:latin typeface="Arial Black" panose="020b0a04020102020204" pitchFamily="34" charset="0"/>
              </a:rPr>
              <a:t>CONTRIBUTIONS STATISTICS 2025</a:t>
            </a:r>
          </a:p>
        </p:txBody>
      </p:sp>
    </p:spTree>
    <p:extLst>
      <p:ext uri="{BB962C8B-B14F-4D97-AF65-F5344CB8AC3E}">
        <p14:creationId val="1812025701"/>
      </p:ext>
    </p:extLst>
  </p:cSld>
  <p:clrMapOvr>
    <a:masterClrMapping/>
  </p:clrMapOvr>
  <p:transition spd="med">
    <p:pull/>
  </p:transition>
  <p:timing/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PhAnim="0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1569" name="Group 65"/>
          <p:cNvGraphicFramePr>
            <a:graphicFrameLocks noGrp="1"/>
          </p:cNvGraphicFramePr>
          <p:nvPr>
            <p:ph/>
            <p:extLst>
              <p:ext uri="{D42A27DB-BD31-4B8C-83A1-F6EECF244321}">
                <p14:modId val="2973141968"/>
              </p:ext>
            </p:extLst>
          </p:nvPr>
        </p:nvGraphicFramePr>
        <p:xfrm>
          <a:off x="457200" y="1066800"/>
          <a:ext cx="11506200" cy="4855289"/>
        </p:xfrm>
        <a:graphic>
          <a:graphicData uri="http://schemas.openxmlformats.org/drawingml/2006/table">
            <a:tbl>
              <a:tblPr/>
              <a:tblGrid>
                <a:gridCol w="4989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7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66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9189"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Arial Narrow" pitchFamily="34" charset="0"/>
                        <a:cs typeface="Arial"/>
                      </a:endParaRPr>
                    </a:p>
                  </a:txBody>
                  <a:tcPr marT="45702" marB="45702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2025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ACTUAL</a:t>
                      </a:r>
                    </a:p>
                  </a:txBody>
                  <a:tcPr marT="45702" marB="45702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2025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BUDGET</a:t>
                      </a:r>
                    </a:p>
                  </a:txBody>
                  <a:tcPr marT="45702" marB="45702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INCREASE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(DECREASE)</a:t>
                      </a:r>
                    </a:p>
                  </a:txBody>
                  <a:tcPr marT="45702" marB="45702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745"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Gross Sales – Literature</a:t>
                      </a:r>
                      <a:endParaRPr kumimoji="0" lang="en-US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Arial" panose="020b0604020202020204" pitchFamily="34" charset="0"/>
                      </a:endParaRP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2000">
                          <a:latin typeface="Arial Narrow" pitchFamily="34" charset="0"/>
                          <a:cs typeface="Arial" panose="020b0604020202020204" pitchFamily="34" charset="0"/>
                        </a:rPr>
                        <a:t>15,264,029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2000">
                          <a:latin typeface="Arial Narrow" pitchFamily="34" charset="0"/>
                          <a:cs typeface="Arial" panose="020b0604020202020204" pitchFamily="34" charset="0"/>
                        </a:rPr>
                        <a:t>16,000,000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(735,971)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0745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16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Discounts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2000">
                          <a:solidFill>
                            <a:srgbClr val="FF0000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(676,154)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2000">
                          <a:solidFill>
                            <a:srgbClr val="FF0000"/>
                          </a:solidFill>
                          <a:latin typeface="Arial Narrow" pitchFamily="34" charset="0"/>
                          <a:cs typeface="Arial" panose="020b0604020202020204" pitchFamily="34" charset="0"/>
                        </a:rPr>
                        <a:t>(640,000)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(36,154)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523918"/>
                  </a:ext>
                </a:extLst>
              </a:tr>
              <a:tr h="560745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16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Shipping Charges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2000">
                          <a:latin typeface="Arial Narrow" pitchFamily="34" charset="0"/>
                          <a:cs typeface="Arial" panose="020b0604020202020204" pitchFamily="34" charset="0"/>
                        </a:rPr>
                        <a:t>352,813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2000">
                          <a:latin typeface="Arial Narrow" pitchFamily="34" charset="0"/>
                          <a:cs typeface="Arial" panose="020b0604020202020204" pitchFamily="34" charset="0"/>
                        </a:rPr>
                        <a:t>350,000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2,813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8680766"/>
                  </a:ext>
                </a:extLst>
              </a:tr>
              <a:tr h="560745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16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Net Sales - Literature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2000">
                          <a:latin typeface="Arial Narrow" pitchFamily="34" charset="0"/>
                          <a:cs typeface="Arial" panose="020b0604020202020204" pitchFamily="34" charset="0"/>
                        </a:rPr>
                        <a:t>14,940,688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sz="2000">
                          <a:latin typeface="Arial Narrow" pitchFamily="34" charset="0"/>
                          <a:cs typeface="Arial" panose="020b0604020202020204" pitchFamily="34" charset="0"/>
                        </a:rPr>
                        <a:t>15,710,000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(769,312)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331687"/>
                  </a:ext>
                </a:extLst>
              </a:tr>
              <a:tr h="560745"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Cost of Literature Sold 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7,484,579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7,200,000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284,579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0745"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Gross Profit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7,456,109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8,510,000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(1,053,891)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1630"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Gross Profit Percentage 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48.8%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53.2%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cs typeface="Arial" panose="020b0604020202020204" pitchFamily="34" charset="0"/>
                        </a:rPr>
                        <a:t>(4.4%)</a:t>
                      </a:r>
                    </a:p>
                  </a:txBody>
                  <a:tcPr marT="45702" marB="45702" anchor="ctr" horzOverflow="overflow"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586" name="Text Box 82"/>
          <p:cNvSpPr txBox="1">
            <a:spLocks noChangeArrowheads="1"/>
          </p:cNvSpPr>
          <p:nvPr/>
        </p:nvSpPr>
        <p:spPr bwMode="auto">
          <a:xfrm>
            <a:off x="43963" y="0"/>
            <a:ext cx="12191999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b="1">
                <a:solidFill>
                  <a:srgbClr val="3366FF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AAWS </a:t>
            </a:r>
            <a:r>
              <a:rPr lang="en-US" altLang="en-US" sz="2800" b="1">
                <a:solidFill>
                  <a:srgbClr val="3366FF"/>
                </a:solidFill>
                <a:latin typeface="Arial Black" panose="020b0a04020102020204" pitchFamily="34" charset="0"/>
              </a:rPr>
              <a:t>– PUBLISHING – 2025 ACTUAL </a:t>
            </a:r>
            <a:r>
              <a:rPr lang="en-US" altLang="en-US" sz="2000" b="1">
                <a:solidFill>
                  <a:srgbClr val="3366FF"/>
                </a:solidFill>
                <a:latin typeface="Arial Black" panose="020b0a04020102020204" pitchFamily="34" charset="0"/>
              </a:rPr>
              <a:t>VS</a:t>
            </a:r>
            <a:r>
              <a:rPr lang="en-US" altLang="en-US" sz="2800" b="1">
                <a:solidFill>
                  <a:srgbClr val="3366FF"/>
                </a:solidFill>
                <a:latin typeface="Arial Black" panose="020b0a04020102020204" pitchFamily="34" charset="0"/>
              </a:rPr>
              <a:t> 2025 BUDGET</a:t>
            </a:r>
            <a:r>
              <a:rPr lang="en-US" altLang="en-US" sz="28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849100" y="663815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b="1">
              <a:latin typeface="Arial Narrow" pitchFamily="34" charset="0"/>
            </a:endParaRPr>
          </a:p>
        </p:txBody>
      </p:sp>
    </p:spTree>
  </p:cSld>
  <p:clrMapOvr>
    <a:masterClrMapping/>
  </p:clrMapOvr>
  <p:transition spd="slow">
    <p:wipe/>
  </p:transition>
  <p:timing/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6035"/>
            <a:ext cx="12192001" cy="1233230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  <a:t>GSO</a:t>
            </a:r>
            <a:r>
              <a:rPr lang="en-US" sz="2000">
                <a:solidFill>
                  <a:srgbClr val="3333FF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 </a:t>
            </a:r>
            <a: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  <a:t>OPERATING EXPENSES – 2025</a:t>
            </a:r>
            <a:b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</a:br>
            <a: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  <a:t>FINANCIAL STATEMENT EXPENSE CATEGORIES</a:t>
            </a:r>
            <a:b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</a:br>
            <a: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  <a:t>PERCENTAGE BREAKDOWN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2841519932"/>
              </p:ext>
            </p:extLst>
          </p:nvPr>
        </p:nvGraphicFramePr>
        <p:xfrm>
          <a:off x="19666" y="1371600"/>
          <a:ext cx="12191999" cy="5867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689492" y="6488668"/>
            <a:ext cx="502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val="3665858171"/>
      </p:ext>
    </p:extLst>
  </p:cSld>
  <p:clrMapOvr>
    <a:masterClrMapping/>
  </p:clrMapOvr>
  <p:transition spd="med">
    <p:pull/>
  </p:transition>
  <p:timing/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B53A84B0-3D60-5BE4-8077-DF20D3E34F2D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16E88-55A6-3BE9-6B83-AD24EDBFC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6035"/>
            <a:ext cx="12192001" cy="1233230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  <a:t>GSO PROFESSIONAL FEES– 2025</a:t>
            </a:r>
            <a:b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</a:br>
            <a: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  <a:t>PERCENTAGE BREAKDOWN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51DA29B-6AA0-BDF8-59F7-5EB853260F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968436224"/>
              </p:ext>
            </p:extLst>
          </p:nvPr>
        </p:nvGraphicFramePr>
        <p:xfrm>
          <a:off x="19666" y="1371600"/>
          <a:ext cx="12191999" cy="5867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FB66467-C305-AE10-B8F5-B21D9CD28EB9}"/>
              </a:ext>
            </a:extLst>
          </p:cNvPr>
          <p:cNvSpPr txBox="1"/>
          <p:nvPr/>
        </p:nvSpPr>
        <p:spPr>
          <a:xfrm>
            <a:off x="11689492" y="6488668"/>
            <a:ext cx="502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val="1323678503"/>
      </p:ext>
    </p:extLst>
  </p:cSld>
  <p:clrMapOvr>
    <a:masterClrMapping/>
  </p:clrMapOvr>
  <p:transition spd="med">
    <p:pull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0" y="127338"/>
            <a:ext cx="12192000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8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PART I: 2025 AUDIT RESULTS</a:t>
            </a:r>
          </a:p>
        </p:txBody>
      </p:sp>
      <p:contentPart p14:bwMode="auto" r:id="rId3">
        <p14:nvContentPartPr>
          <p14:cNvPr id="3" name="Ink 2"/>
          <p14:cNvContentPartPr/>
          <p14:nvPr/>
        </p14:nvContentPartPr>
        <p14:xfrm>
          <a:off x="-132159" y="1885426"/>
          <a:ext cx="6480" cy="32040"/>
        </p14:xfrm>
      </p:contentPart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EF81C36B-C9BF-4A83-B3B1-9232948FC1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143001"/>
            <a:ext cx="6402411" cy="2743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4DE48EF-75E2-4833-944C-B4F30A20B15D}"/>
              </a:ext>
            </a:extLst>
          </p:cNvPr>
          <p:cNvSpPr txBox="1"/>
          <p:nvPr/>
        </p:nvSpPr>
        <p:spPr>
          <a:xfrm>
            <a:off x="1905000" y="47244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Our third year with BDO – Per 5-year RFP/Rotation Policy Adopted by Trustees Finance and Implemented by Trustees Audit, GSB, AAWS and AAGV boards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Introduce Matthew Becker, CPA, Lead Engagement Partner at BDO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064BF0-524C-42E1-9132-F82BC738484D}"/>
              </a:ext>
            </a:extLst>
          </p:cNvPr>
          <p:cNvSpPr txBox="1"/>
          <p:nvPr/>
        </p:nvSpPr>
        <p:spPr>
          <a:xfrm>
            <a:off x="5334000" y="1773674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2025</a:t>
            </a:r>
          </a:p>
        </p:txBody>
      </p:sp>
    </p:spTree>
    <p:extLst>
      <p:ext uri="{BB962C8B-B14F-4D97-AF65-F5344CB8AC3E}">
        <p14:creationId val="102938774"/>
      </p:ext>
    </p:extLst>
  </p:cSld>
  <p:clrMapOvr>
    <a:masterClrMapping/>
  </p:clrMapOvr>
  <p:transition spd="med">
    <p:pull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76FEFC37-3BA3-5502-6CD2-C106C8ED398F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DDCD0-8CB9-AB78-EC49-A222FBE96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6035"/>
            <a:ext cx="12192001" cy="1233230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  <a:t>GRAPEVINE OPERATING EXPENSES – 2025</a:t>
            </a:r>
            <a:b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</a:br>
            <a: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  <a:t>FINANCIAL STATEMENT EXPENSE CATEGORIES</a:t>
            </a:r>
            <a:b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</a:br>
            <a:r>
              <a:rPr lang="en-US" sz="2000">
                <a:solidFill>
                  <a:srgbClr val="3333FF"/>
                </a:solidFill>
                <a:latin typeface="Arial Black" panose="020b0a04020102020204" pitchFamily="34" charset="0"/>
              </a:rPr>
              <a:t>PERCENTAGE BREAKDOWN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51A38DA-5D54-C0BA-8FA5-DD5D6FBB82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233094105"/>
              </p:ext>
            </p:extLst>
          </p:nvPr>
        </p:nvGraphicFramePr>
        <p:xfrm>
          <a:off x="19666" y="1371600"/>
          <a:ext cx="12191999" cy="5867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10CB150-1DF0-F896-3BFF-396EC03A9BE4}"/>
              </a:ext>
            </a:extLst>
          </p:cNvPr>
          <p:cNvSpPr txBox="1"/>
          <p:nvPr/>
        </p:nvSpPr>
        <p:spPr>
          <a:xfrm>
            <a:off x="11689492" y="6488668"/>
            <a:ext cx="502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val="429881870"/>
      </p:ext>
    </p:extLst>
  </p:cSld>
  <p:clrMapOvr>
    <a:masterClrMapping/>
  </p:clrMapOvr>
  <p:transition spd="med">
    <p:pull/>
  </p:transition>
  <p:timing/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169"/>
            <a:ext cx="12192000" cy="1066801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b="1">
                <a:solidFill>
                  <a:srgbClr val="3366FF"/>
                </a:solidFill>
                <a:latin typeface="Arial Black" panose="020b0a04020102020204" pitchFamily="34" charset="0"/>
              </a:rPr>
              <a:t>2025 PRUDENT RESERVE </a:t>
            </a:r>
            <a:endParaRPr lang="en-US" sz="3200">
              <a:solidFill>
                <a:srgbClr val="3366FF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6F5F7CE-04D7-47A1-8800-B466D8A327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1641954110"/>
              </p:ext>
            </p:extLst>
          </p:nvPr>
        </p:nvGraphicFramePr>
        <p:xfrm>
          <a:off x="762000" y="748877"/>
          <a:ext cx="6172200" cy="1854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90724168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141256466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Beginning Balance January 1, 2025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11,914,738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323463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Investment Earnings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354,549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28192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/>
                        <a:t>Drawdowns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rgbClr val="FF0000"/>
                          </a:solidFill>
                        </a:rPr>
                        <a:t>(1,246,869)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795591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Additions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182111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 b="1">
                          <a:solidFill>
                            <a:schemeClr val="bg1"/>
                          </a:solidFill>
                        </a:rPr>
                        <a:t>Ending Balance December 31, 2025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>
                          <a:solidFill>
                            <a:schemeClr val="bg1"/>
                          </a:solidFill>
                        </a:rPr>
                        <a:t>11,022,418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52473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6521B77-B5FC-4217-B483-7BB61FAF85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val="1697098403"/>
              </p:ext>
            </p:extLst>
          </p:nvPr>
        </p:nvGraphicFramePr>
        <p:xfrm>
          <a:off x="730045" y="2830208"/>
          <a:ext cx="80772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680638220"/>
                    </a:ext>
                  </a:extLst>
                </a:gridCol>
                <a:gridCol w="4013200">
                  <a:extLst>
                    <a:ext uri="{9D8B030D-6E8A-4147-A177-3AD203B41FA5}">
                      <a16:colId xmlns:a16="http://schemas.microsoft.com/office/drawing/2014/main" val="949777413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Composition of Ending Balance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329154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Cash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3,882,368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257630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Certificates of Deposit (CDARs)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7,550,000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668803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Accrued Interest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130,050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908465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Less Grapevine subscription liability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rgbClr val="FF0000"/>
                          </a:solidFill>
                        </a:rPr>
                        <a:t>(540,000)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855634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 b="1">
                          <a:solidFill>
                            <a:schemeClr val="bg1"/>
                          </a:solidFill>
                        </a:rPr>
                        <a:t>Ending Balance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>
                          <a:solidFill>
                            <a:schemeClr val="bg1"/>
                          </a:solidFill>
                        </a:rPr>
                        <a:t>11,022,418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427350"/>
                  </a:ext>
                </a:extLst>
              </a:tr>
            </a:tbl>
          </a:graphicData>
        </a:graphic>
      </p:graphicFrame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7A919EE-67BD-43EB-AACB-48BC0CA3DE0A}"/>
              </a:ext>
            </a:extLst>
          </p:cNvPr>
          <p:cNvGraphicFramePr/>
          <p:nvPr>
            <p:extLst>
              <p:ext uri="{D42A27DB-BD31-4B8C-83A1-F6EECF244321}">
                <p14:modId val="3497020019"/>
              </p:ext>
            </p:extLst>
          </p:nvPr>
        </p:nvGraphicFramePr>
        <p:xfrm>
          <a:off x="766916" y="5257800"/>
          <a:ext cx="8382001" cy="13817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674577">
                  <a:extLst>
                    <a:ext uri="{9D8B030D-6E8A-4147-A177-3AD203B41FA5}">
                      <a16:colId xmlns:a16="http://schemas.microsoft.com/office/drawing/2014/main" val="907241681"/>
                    </a:ext>
                  </a:extLst>
                </a:gridCol>
                <a:gridCol w="1853712">
                  <a:extLst>
                    <a:ext uri="{9D8B030D-6E8A-4147-A177-3AD203B41FA5}">
                      <a16:colId xmlns:a16="http://schemas.microsoft.com/office/drawing/2014/main" val="1141256466"/>
                    </a:ext>
                  </a:extLst>
                </a:gridCol>
                <a:gridCol w="1853712">
                  <a:extLst>
                    <a:ext uri="{9D8B030D-6E8A-4147-A177-3AD203B41FA5}">
                      <a16:colId xmlns:a16="http://schemas.microsoft.com/office/drawing/2014/main" val="856937811"/>
                    </a:ext>
                  </a:extLst>
                </a:gridCol>
              </a:tblGrid>
              <a:tr h="393700">
                <a:tc>
                  <a:txBody>
                    <a:bodyPr vert="horz" wrap="square"/>
                    <a:lstStyle/>
                    <a:p>
                      <a:r>
                        <a:rPr lang="en-US"/>
                        <a:t>Number of Months Expenses Held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Based on 2025 actual exp.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Based on 2026 budget exp.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323463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January 1, 2025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6.67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6.37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28192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December 31, 2025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6.17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5.89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480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val="2676484907"/>
      </p:ext>
    </p:extLst>
  </p:cSld>
  <p:clrMapOvr>
    <a:masterClrMapping/>
  </p:clrMapOvr>
  <p:transition spd="med">
    <p:pull/>
  </p:transition>
  <p:timing/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5FE50-443D-7095-5753-625419BD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>
                <a:solidFill>
                  <a:srgbClr val="3366FF"/>
                </a:solidFill>
                <a:latin typeface="Arial Black" panose="020b0a04020102020204" pitchFamily="34" charset="0"/>
              </a:rPr>
              <a:t>2026 ANTICIPATED RESERVE FUND ACTIVITY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C4A8EA8-E8C5-7904-1046-E0352C8E6A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2350077498"/>
              </p:ext>
            </p:extLst>
          </p:nvPr>
        </p:nvGraphicFramePr>
        <p:xfrm>
          <a:off x="838200" y="1825625"/>
          <a:ext cx="10520677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3388131704"/>
                    </a:ext>
                  </a:extLst>
                </a:gridCol>
                <a:gridCol w="5643878">
                  <a:extLst>
                    <a:ext uri="{9D8B030D-6E8A-4147-A177-3AD203B41FA5}">
                      <a16:colId xmlns:a16="http://schemas.microsoft.com/office/drawing/2014/main" val="192248352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396268910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DATE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ACTIVITY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AMOUNT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944056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/>
                        <a:t>Beginning Balance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11,022,418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336496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January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r>
                        <a:rPr lang="en-US"/>
                        <a:t>Drawdown for Retrofit – Includes 246,869 spent in 2025 but not reimbursed by drawdown until 2026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544,478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3714785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February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/>
                        <a:t>Drawdown for Retrofit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469,339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656442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February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/>
                        <a:t>Drawdown for Grapevine Operations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200,000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891744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April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/>
                        <a:t>Drawdown for Retrofit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79,377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855079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Anticipated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/>
                        <a:t>Drawdown for Retrofit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759,937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48589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b="1"/>
                        <a:t>Anticipated Ending Balance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/>
                        <a:t>8,969,287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049559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b="1"/>
                        <a:t>Anticipated Months on Hand 12/31/26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/>
                        <a:t>4.79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415003"/>
                  </a:ext>
                </a:extLst>
              </a:tr>
              <a:tr h="741680">
                <a:tc gridSpan="3">
                  <a:txBody>
                    <a:bodyPr vert="horz" wrap="square"/>
                    <a:lstStyle/>
                    <a:p>
                      <a:r>
                        <a:rPr lang="en-US" b="0"/>
                        <a:t>NOTE: Retrofit expenditures are paid from the general fund which is then reimbursed by a drawdown from the reserve fund.</a:t>
                      </a:r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US" b="1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pPr algn="r"/>
                      <a:endParaRPr 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18005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962E12-34FB-C2BE-C9D1-36D27E4BC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val="2476285748"/>
      </p:ext>
    </p:extLst>
  </p:cSld>
  <p:clrMapOvr>
    <a:masterClrMapping/>
  </p:clrMapOvr>
  <p:transition spd="med">
    <p:random/>
  </p:transition>
  <p:timing/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E817A-06E9-E0DB-E8EF-75C2E79BA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>
                <a:solidFill>
                  <a:srgbClr val="0066FF"/>
                </a:solidFill>
                <a:latin typeface="Arial Black" panose="020b0a04020102020204" pitchFamily="34" charset="0"/>
              </a:rPr>
              <a:t>RESERVE FUND DRAWDOWNS BY USE 2025-26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8AE867A-3559-4B87-7663-74C18E6212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4246452227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422718385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71830532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73396121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0302731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82526275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YEAR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RETROFIT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AAWS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GV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535854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2025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246,869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500,000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500,000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/>
                        <a:t>1,246,869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29534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/>
                        <a:t>2026 anticipated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1,853,131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0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200,000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/>
                        <a:t>2,053,131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214682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 b="1"/>
                        <a:t>TOTAL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/>
                        <a:t>2,100,000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/>
                        <a:t>500,000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/>
                        <a:t>700,000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/>
                        <a:t>3,300,000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037899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41489-4DEE-0780-9CEC-FA0E7189B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val="2018376998"/>
      </p:ext>
    </p:extLst>
  </p:cSld>
  <p:clrMapOvr>
    <a:masterClrMapping/>
  </p:clrMapOvr>
  <p:transition spd="med">
    <p:random/>
  </p:transition>
  <p:timing/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6893" y="0"/>
            <a:ext cx="12192000" cy="762000"/>
          </a:xfrm>
        </p:spPr>
        <p:txBody>
          <a:bodyPr>
            <a:noAutofit/>
          </a:bodyPr>
          <a:lstStyle/>
          <a:p>
            <a:pPr algn="ctr"/>
            <a:r>
              <a:rPr lang="en-US" sz="2800" b="1">
                <a:solidFill>
                  <a:srgbClr val="3366FF"/>
                </a:solidFill>
                <a:latin typeface="Arial Black" panose="020b0a04020102020204" pitchFamily="34" charset="0"/>
              </a:rPr>
              <a:t>USES OF GSB’s RESERVE FUND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507" y="1142999"/>
            <a:ext cx="11887200" cy="4536831"/>
          </a:xfrm>
        </p:spPr>
        <p:txBody>
          <a:bodyPr>
            <a:normAutofit/>
          </a:bodyPr>
          <a:lstStyle/>
          <a:p>
            <a:pPr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Concept of GSB’s Prudent Reserve – not same as in your Home Group’s reserve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GSB’s Reserve Fund covers much more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In 1967, the General Service Conference issued the Advisory Action that “The GSB make use of investment income from the Reserve Fund for whatever purpose the Board may authorize”. 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Broadly, this could include, whether planned or unplanned: </a:t>
            </a:r>
          </a:p>
          <a:p>
            <a:pPr lvl="1"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Operating Deficits of AAWS or Grapevine</a:t>
            </a:r>
          </a:p>
          <a:p>
            <a:pPr lvl="1"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Periodic expenditures such as an office renovation or major technical upgrade</a:t>
            </a:r>
          </a:p>
          <a:p>
            <a:pPr lvl="1"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Extraordinary expenses outside of “normal” operations</a:t>
            </a:r>
          </a:p>
          <a:p>
            <a:pPr marL="228600" lvl="1">
              <a:spcBef>
                <a:spcPts val="1000"/>
              </a:spcBef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800">
                <a:latin typeface="Arial Narrow" pitchFamily="34" charset="0"/>
              </a:rPr>
              <a:t>A formal Reserve Fund policy was adopted by the General Service Board in 2022.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v"/>
            </a:pPr>
            <a:endParaRPr lang="en-US">
              <a:latin typeface="Arial Narrow" pitchFamily="34" charset="0"/>
            </a:endParaRPr>
          </a:p>
          <a:p>
            <a:pPr marL="0" indent="0">
              <a:buClr>
                <a:srgbClr val="3366FF"/>
              </a:buClr>
              <a:buNone/>
            </a:pPr>
            <a:endParaRPr lang="en-US" sz="800">
              <a:latin typeface="Arial Narrow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val="1473624940"/>
      </p:ext>
    </p:extLst>
  </p:cSld>
  <p:clrMapOvr>
    <a:masterClrMapping/>
  </p:clrMapOvr>
  <p:transition spd="med">
    <p:pull/>
  </p:transition>
  <p:timing/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233AB-EF43-B169-1F87-BC125A476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>
                <a:solidFill>
                  <a:srgbClr val="0066FF"/>
                </a:solidFill>
                <a:latin typeface="Arial Black" panose="020b0a04020102020204" pitchFamily="34" charset="0"/>
              </a:rPr>
              <a:t>INTERNATIONAL CONVENTION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AAF16-E368-D387-8B56-0A8F36CC6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F66EFA0-F6FF-ABE3-46A8-9AD59AF3ED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val="863349173"/>
              </p:ext>
            </p:extLst>
          </p:nvPr>
        </p:nvGraphicFramePr>
        <p:xfrm>
          <a:off x="1371600" y="1427204"/>
          <a:ext cx="9144000" cy="518771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337910434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51175439"/>
                    </a:ext>
                  </a:extLst>
                </a:gridCol>
              </a:tblGrid>
              <a:tr h="370551">
                <a:tc>
                  <a:txBody>
                    <a:bodyPr vert="horz" wrap="square"/>
                    <a:lstStyle/>
                    <a:p>
                      <a:r>
                        <a:rPr lang="en-US" b="1"/>
                        <a:t>REVENUE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783723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r>
                        <a:rPr lang="en-US"/>
                        <a:t>Registration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5,,575,508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325057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r>
                        <a:rPr lang="en-US"/>
                        <a:t>Other Revenue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228,924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075880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r>
                        <a:rPr lang="en-US" b="1"/>
                        <a:t>TOTAL REVENUE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/>
                        <a:t>5,804,432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484502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622152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r>
                        <a:rPr lang="en-US" b="1"/>
                        <a:t>EXPENSE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361578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r>
                        <a:rPr lang="en-US"/>
                        <a:t>Event Planning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583,331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400358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r>
                        <a:rPr lang="en-US"/>
                        <a:t>Event Production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2,776,024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634995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r>
                        <a:rPr lang="en-US"/>
                        <a:t>Event Communication &amp; Attraction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1,024,060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880744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r>
                        <a:rPr lang="en-US"/>
                        <a:t>Staff, Volunteers, and Trustees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820,769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858006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r>
                        <a:rPr lang="en-US"/>
                        <a:t>Administrative &amp; General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591,884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722214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r>
                        <a:rPr lang="en-US" b="1"/>
                        <a:t>TOTAL EXPENSE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/>
                        <a:t>5,796,068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323332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endParaRPr 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2878196"/>
                  </a:ext>
                </a:extLst>
              </a:tr>
              <a:tr h="370551">
                <a:tc>
                  <a:txBody>
                    <a:bodyPr vert="horz" wrap="square"/>
                    <a:lstStyle/>
                    <a:p>
                      <a:r>
                        <a:rPr lang="en-US" b="1"/>
                        <a:t>SURPLUS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 b="1"/>
                        <a:t>8,364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8755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val="270476498"/>
      </p:ext>
    </p:extLst>
  </p:cSld>
  <p:clrMapOvr>
    <a:masterClrMapping/>
  </p:clrMapOvr>
  <p:transition spd="med">
    <p:pull/>
  </p:transition>
  <p:timing/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368C5-7027-7F86-BFBE-C65FA7EEF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>
                <a:solidFill>
                  <a:srgbClr val="0066FF"/>
                </a:solidFill>
                <a:latin typeface="Arial Black" panose="020b0a04020102020204" pitchFamily="34" charset="0"/>
              </a:rPr>
              <a:t>2025 GSO CAPITAL PROJECTS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F8D54-3BCF-6365-B299-CEC9970A7B4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b="1">
                <a:latin typeface="Arial Narrow" pitchFamily="34" charset="0"/>
              </a:rPr>
              <a:t>Communications $133,017 </a:t>
            </a:r>
            <a:endParaRPr lang="en-US">
              <a:latin typeface="Arial Narrow" pitchFamily="34" charset="0"/>
            </a:endParaRP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Meeting Guide App $41,763</a:t>
            </a: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Website Development $25,832</a:t>
            </a: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Digital Publication Platform $25,813</a:t>
            </a: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Analytics Reporting Data Warehouse $32,614</a:t>
            </a: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Audio video equipment $6,995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0FD43E-3259-7998-7705-0D7EA1D52A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84162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 b="1">
                <a:latin typeface="Arial Narrow" pitchFamily="34" charset="0"/>
              </a:rPr>
              <a:t>Technology Services $106,673</a:t>
            </a:r>
            <a:endParaRPr lang="en-US" sz="2800">
              <a:latin typeface="Arial Narrow" pitchFamily="34" charset="0"/>
            </a:endParaRP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Digital Asset Repository $15,500</a:t>
            </a: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Cisco Switches $32,033</a:t>
            </a: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ERP Enhancements $27,050</a:t>
            </a: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Computers and Peripherals $32,090</a:t>
            </a:r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85B59-92D6-D094-9ED0-9E8C25A61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val="2111729980"/>
      </p:ext>
    </p:extLst>
  </p:cSld>
  <p:clrMapOvr>
    <a:masterClrMapping/>
  </p:clrMapOvr>
  <p:transition spd="med">
    <p:pull/>
  </p:transition>
  <p:timing/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16053161-6992-4B78-095A-069BB646DE97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DEFF7-B29F-7DA6-517B-395560F21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>
                <a:solidFill>
                  <a:srgbClr val="0066FF"/>
                </a:solidFill>
                <a:latin typeface="Arial Black" panose="020b0a04020102020204" pitchFamily="34" charset="0"/>
              </a:rPr>
              <a:t>2025 GSO CAPITAL PROJECTS REPORT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8E429-DF15-BD01-AC4A-28DBB0542AD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b="1">
                <a:latin typeface="Arial Narrow" pitchFamily="34" charset="0"/>
              </a:rPr>
              <a:t>Publishing $59,088</a:t>
            </a:r>
            <a:endParaRPr lang="en-US">
              <a:latin typeface="Arial Narrow" pitchFamily="34" charset="0"/>
            </a:endParaRP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Digital Publication Platform $25,813</a:t>
            </a: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Digital Video Distribution Phase One $24,349</a:t>
            </a:r>
          </a:p>
          <a:p>
            <a:pPr marL="800100" lvl="1" indent="-515938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Pts val="1000"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>
                <a:latin typeface="Arial Narrow" pitchFamily="34" charset="0"/>
              </a:rPr>
              <a:t>Computers and Peripherals $8,926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A581E6-EB81-16E3-1B6B-8ECAC3CA2C9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lvl="1" indent="-457200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Tx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 b="1">
                <a:latin typeface="Arial Narrow" pitchFamily="34" charset="0"/>
              </a:rPr>
              <a:t>Office Retrofit $492,775 – </a:t>
            </a:r>
            <a:r>
              <a:rPr lang="en-US" sz="2800">
                <a:latin typeface="Arial Narrow" pitchFamily="34" charset="0"/>
              </a:rPr>
              <a:t>includes $246,869 not reimbursed by draw down until 2026.</a:t>
            </a:r>
          </a:p>
          <a:p>
            <a:pPr marL="457200" lvl="1" indent="-457200">
              <a:lnSpc>
                <a:spcPct val="8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SzTx/>
              <a:buFont typeface="Wingdings" panose="05000000000000000000" pitchFamily="2" charset="2"/>
              <a:buChar char="v"/>
              <a:tabLst>
                <a:tab pos="457200"/>
              </a:tabLst>
            </a:pPr>
            <a:r>
              <a:rPr lang="en-US" sz="2800" b="1">
                <a:latin typeface="Arial Narrow" pitchFamily="34" charset="0"/>
              </a:rPr>
              <a:t>Total Capital Expenditures $791,553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A44F8E-41D6-C3E1-9465-81E216BB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val="2253722178"/>
      </p:ext>
    </p:extLst>
  </p:cSld>
  <p:clrMapOvr>
    <a:masterClrMapping/>
  </p:clrMapOvr>
  <p:transition spd="med">
    <p:pull/>
  </p:transition>
  <p:timing/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3676"/>
            <a:ext cx="12192000" cy="1143000"/>
          </a:xfrm>
        </p:spPr>
        <p:txBody>
          <a:bodyPr/>
          <a:lstStyle/>
          <a:p>
            <a:pPr algn="ctr"/>
            <a:r>
              <a:rPr lang="en-US" sz="6000" b="1">
                <a:solidFill>
                  <a:srgbClr val="3366FF"/>
                </a:solidFill>
                <a:latin typeface="Arial Black" panose="020b0a04020102020204" pitchFamily="34" charset="0"/>
              </a:rPr>
              <a:t>THANK YOU</a:t>
            </a:r>
            <a:endParaRPr lang="en-US" sz="7200" b="1">
              <a:solidFill>
                <a:srgbClr val="3366FF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1515" y="1828800"/>
            <a:ext cx="11430000" cy="3962400"/>
          </a:xfrm>
        </p:spPr>
        <p:txBody>
          <a:bodyPr>
            <a:normAutofit lnSpcReduction="10000"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Paul Konigstein, Chief Financial Officer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Zenaida Medina, Controller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Donna Chahalis, Grapevine Controller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Rainer L, Conference Coordinator and Nathalia, Conference Staff Associate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All of the employees of both A.A.W.S. and Grapevine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Members of Trustees’ Finance and Budgetary Committee, along with members of the Finance Committees of A.A.W.S. and Grapevine and the Conference Finance Committee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Our Independent Auditors – BDO USA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Our outsourced accounting support – Your Part-time Controller</a:t>
            </a:r>
          </a:p>
          <a:p>
            <a:pPr marL="0" indent="0" algn="ctr">
              <a:buClr>
                <a:srgbClr val="002060"/>
              </a:buClr>
              <a:buNone/>
            </a:pPr>
            <a:endParaRPr lang="en-US">
              <a:latin typeface="Arial Narrow" pitchFamily="34" charset="0"/>
            </a:endParaRPr>
          </a:p>
        </p:txBody>
      </p:sp>
    </p:spTree>
    <p:extLst>
      <p:ext uri="{BB962C8B-B14F-4D97-AF65-F5344CB8AC3E}">
        <p14:creationId val="2898571323"/>
      </p:ext>
    </p:extLst>
  </p:cSld>
  <p:clrMapOvr>
    <a:masterClrMapping/>
  </p:clrMapOvr>
  <p:transition spd="slow">
    <p:wipe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-76200" y="152400"/>
            <a:ext cx="12192000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8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Q&amp;A For Auditor</a:t>
            </a:r>
          </a:p>
        </p:txBody>
      </p:sp>
      <p:contentPart p14:bwMode="auto" r:id="rId3">
        <p14:nvContentPartPr>
          <p14:cNvPr id="3" name="Ink 2"/>
          <p14:cNvContentPartPr/>
          <p14:nvPr/>
        </p14:nvContentPartPr>
        <p14:xfrm>
          <a:off x="-132159" y="1885426"/>
          <a:ext cx="6480" cy="32040"/>
        </p14:xfrm>
      </p:contentPart>
      <p:pic>
        <p:nvPicPr>
          <p:cNvPr id="6" name="Picture 5" descr="A person looking at a crowd of people&#10;&#10;Description automatically generated">
            <a:extLst>
              <a:ext uri="{FF2B5EF4-FFF2-40B4-BE49-F238E27FC236}">
                <a16:creationId xmlns:a16="http://schemas.microsoft.com/office/drawing/2014/main" id="{4BF49725-2BD6-42F8-E809-8A3682E272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438400"/>
            <a:ext cx="4744934" cy="3157538"/>
          </a:xfrm>
          <a:prstGeom prst="rect">
            <a:avLst/>
          </a:prstGeom>
        </p:spPr>
      </p:pic>
    </p:spTree>
    <p:extLst>
      <p:ext uri="{BB962C8B-B14F-4D97-AF65-F5344CB8AC3E}">
        <p14:creationId val="1248975005"/>
      </p:ext>
    </p:extLst>
  </p:cSld>
  <p:clrMapOvr>
    <a:masterClrMapping/>
  </p:clrMapOvr>
  <p:transition spd="med">
    <p:pull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-76200" y="152400"/>
            <a:ext cx="12192000" cy="156966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800" b="1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PART II: GSB TREASURERS REPORT</a:t>
            </a:r>
          </a:p>
        </p:txBody>
      </p:sp>
      <p:contentPart p14:bwMode="auto" r:id="rId3">
        <p14:nvContentPartPr>
          <p14:cNvPr id="3" name="Ink 2"/>
          <p14:cNvContentPartPr/>
          <p14:nvPr/>
        </p14:nvContentPartPr>
        <p14:xfrm>
          <a:off x="-132159" y="1885426"/>
          <a:ext cx="6480" cy="32040"/>
        </p14:xfrm>
      </p:contentPart>
    </p:spTree>
    <p:extLst>
      <p:ext uri="{BB962C8B-B14F-4D97-AF65-F5344CB8AC3E}">
        <p14:creationId val="2822111725"/>
      </p:ext>
    </p:extLst>
  </p:cSld>
  <p:clrMapOvr>
    <a:masterClrMapping/>
  </p:clrMapOvr>
  <p:transition spd="slow">
    <p:wipe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169"/>
            <a:ext cx="12192000" cy="1066801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b="1">
                <a:solidFill>
                  <a:srgbClr val="3366FF"/>
                </a:solidFill>
                <a:latin typeface="Arial Black" panose="020b0a04020102020204" pitchFamily="34" charset="0"/>
              </a:rPr>
              <a:t>2025 AAWS/GSB (GSO) FINANCIAL HIGHLIGHTS</a:t>
            </a:r>
            <a:endParaRPr lang="en-US" sz="3200">
              <a:solidFill>
                <a:srgbClr val="3366FF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11582400" cy="4953000"/>
          </a:xfrm>
        </p:spPr>
        <p:txBody>
          <a:bodyPr>
            <a:normAutofit fontScale="77500" lnSpcReduction="20000"/>
          </a:bodyPr>
          <a:lstStyle/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3000">
                <a:latin typeface="Arial Narrow" pitchFamily="34" charset="0"/>
              </a:rPr>
              <a:t>Seventh Tradition of Self-Support – $10.579 million down 6.0% from $11.249 million in 2024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3000">
                <a:latin typeface="Arial Narrow" pitchFamily="34" charset="0"/>
              </a:rPr>
              <a:t>Operating Expense before Depreciation - $18.528 million up 0.5% from $18.444 million in 2024</a:t>
            </a:r>
          </a:p>
          <a:p>
            <a:pPr marL="973138" lvl="1" indent="-515938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700">
                <a:latin typeface="Arial Narrow" pitchFamily="34" charset="0"/>
              </a:rPr>
              <a:t>Program Service Expense - $ 8.778 million down 3.2% from $9.072 million in 2024</a:t>
            </a:r>
          </a:p>
          <a:p>
            <a:pPr marL="973138" lvl="1" indent="-515938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2700">
                <a:latin typeface="Arial Narrow" pitchFamily="34" charset="0"/>
              </a:rPr>
              <a:t>Supporting Services Expense - $ 9.750 million up 1.4% from $9.612 million in 2024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3000">
                <a:latin typeface="Arial Narrow" pitchFamily="34" charset="0"/>
              </a:rPr>
              <a:t>Self-Support - covered 57% of operating expense 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3000">
                <a:latin typeface="Arial Narrow" pitchFamily="34" charset="0"/>
              </a:rPr>
              <a:t>Cost of program services per individual – $5.16 (Program Service Expense divided by 1.7M members)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3000">
                <a:latin typeface="Arial Narrow" pitchFamily="34" charset="0"/>
              </a:rPr>
              <a:t>AAWS publishing gross profits – $7.456 million down 2.4% from $7.640 million in 2024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 sz="3000">
                <a:latin typeface="Arial Narrow" pitchFamily="34" charset="0"/>
              </a:rPr>
              <a:t>Operating surplus before depreciation of $325,068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spcAft>
                <a:spcPts val="400"/>
              </a:spcAft>
              <a:buClr>
                <a:srgbClr val="3366FF"/>
              </a:buClr>
              <a:buNone/>
            </a:pPr>
            <a:endParaRPr lang="en-US" sz="1000">
              <a:latin typeface="Arial Narrow" pitchFamily="34" charset="0"/>
            </a:endParaRPr>
          </a:p>
        </p:txBody>
      </p:sp>
    </p:spTree>
    <p:extLst>
      <p:ext uri="{BB962C8B-B14F-4D97-AF65-F5344CB8AC3E}">
        <p14:creationId val="534361826"/>
      </p:ext>
    </p:extLst>
  </p:cSld>
  <p:clrMapOvr>
    <a:masterClrMapping/>
  </p:clrMapOvr>
  <p:transition spd="med">
    <p:pull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A4F6F4-970F-200B-B128-569E68960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E913E74-C8F0-B642-E0F9-66B58F63D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val="2869299324"/>
              </p:ext>
            </p:extLst>
          </p:nvPr>
        </p:nvGraphicFramePr>
        <p:xfrm>
          <a:off x="1600200" y="1956241"/>
          <a:ext cx="8696325" cy="4400109"/>
        </p:xfrm>
        <a:graphic>
          <a:graphicData uri="http://schemas.openxmlformats.org/drawingml/2006/table">
            <a:tbl>
              <a:tblPr firstRow="1" firstCol="1" bandRow="1"/>
              <a:tblGrid>
                <a:gridCol w="2709863">
                  <a:extLst>
                    <a:ext uri="{9D8B030D-6E8A-4147-A177-3AD203B41FA5}">
                      <a16:colId xmlns:a16="http://schemas.microsoft.com/office/drawing/2014/main" val="2744033191"/>
                    </a:ext>
                  </a:extLst>
                </a:gridCol>
                <a:gridCol w="3087687">
                  <a:extLst>
                    <a:ext uri="{9D8B030D-6E8A-4147-A177-3AD203B41FA5}">
                      <a16:colId xmlns:a16="http://schemas.microsoft.com/office/drawing/2014/main" val="3193107873"/>
                    </a:ext>
                  </a:extLst>
                </a:gridCol>
                <a:gridCol w="2898775">
                  <a:extLst>
                    <a:ext uri="{9D8B030D-6E8A-4147-A177-3AD203B41FA5}">
                      <a16:colId xmlns:a16="http://schemas.microsoft.com/office/drawing/2014/main" val="3228222583"/>
                    </a:ext>
                  </a:extLst>
                </a:gridCol>
              </a:tblGrid>
              <a:tr h="293738">
                <a:tc>
                  <a:txBody>
                    <a:bodyPr vert="horz" wrap="square"/>
                    <a:lstStyle/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Indicator</a:t>
                      </a:r>
                      <a:endParaRPr lang="en-US" sz="20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2025 Actual Versus 2025 Budget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2025 Actual Versus 2024 Actual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42148"/>
                  </a:ext>
                </a:extLst>
              </a:tr>
              <a:tr h="601037">
                <a:tc>
                  <a:txBody>
                    <a:bodyPr vert="horz" wrap="square"/>
                    <a:lstStyle/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Contributions</a:t>
                      </a:r>
                      <a:endParaRPr lang="en-US" sz="2000" b="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$10.579M vs $11.000M, 4% less than budget</a:t>
                      </a:r>
                      <a:endParaRPr lang="en-US" sz="2000" b="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000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$10.579M vs $11.249M, 6% less than prior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463762"/>
                  </a:ext>
                </a:extLst>
              </a:tr>
              <a:tr h="601037"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Gross Literature Sales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$15.264M vs $16.000M, 5% less than budget</a:t>
                      </a:r>
                      <a:endParaRPr lang="en-US" sz="20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0" latinLnBrk="0" hangingPunct="0">
                        <a:lnSpc>
                          <a:spcPct val="107000"/>
                        </a:lnSpc>
                        <a:spcBef>
                          <a:spcPts val="11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$15.264M vs $14.452M, 6% more than prior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171255"/>
                  </a:ext>
                </a:extLst>
              </a:tr>
              <a:tr h="601037"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Net Literature Sales (Gross Margin)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$7.456M vs $8.510M, 12% less than budget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$7.456M vs $7.640M, 2% less than prior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763459"/>
                  </a:ext>
                </a:extLst>
              </a:tr>
              <a:tr h="601037"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Operating Expenses before depreciation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indent="0" eaLnBrk="0" hangingPunct="0">
                        <a:spcBef>
                          <a:spcPts val="110"/>
                        </a:spcBef>
                        <a:buNone/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$18.528M vs $18.967M, 2% less than budget</a:t>
                      </a:r>
                      <a:endParaRPr lang="en-US" sz="20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$18.528M vs $18.444, 1% more than prior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844649"/>
                  </a:ext>
                </a:extLst>
              </a:tr>
              <a:tr h="601037"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Operating Surplus before depreciation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indent="0" eaLnBrk="0" hangingPunct="0">
                        <a:spcBef>
                          <a:spcPts val="110"/>
                        </a:spcBef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$325K vs $1.316M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$325K vs $1.276M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398462"/>
                  </a:ext>
                </a:extLst>
              </a:tr>
              <a:tr h="293738"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Reserve Coverage (# of months)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5.92</a:t>
                      </a:r>
                      <a:endParaRPr lang="en-US" sz="20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34246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8C9385A0-B7AA-71C3-C1D1-9CDDC995A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1274" y="2625166"/>
            <a:ext cx="1508305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420E1A-33FF-2520-AAD7-62A34FEA1C9D}"/>
              </a:ext>
            </a:extLst>
          </p:cNvPr>
          <p:cNvSpPr txBox="1"/>
          <p:nvPr/>
        </p:nvSpPr>
        <p:spPr>
          <a:xfrm>
            <a:off x="990600" y="217677"/>
            <a:ext cx="10515600" cy="145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r>
              <a:rPr lang="en-US" altLang="en-US" sz="3200" b="1">
                <a:solidFill>
                  <a:srgbClr val="3366FF"/>
                </a:solidFill>
                <a:latin typeface="Arial Black" panose="020b0a04020102020204" pitchFamily="34" charset="0"/>
                <a:ea typeface="+mj-ea"/>
                <a:cs typeface="+mj-cs"/>
              </a:rPr>
              <a:t>AAWS/GSB (GSO) Key Financial Indicators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GREEN – Favorable Variance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YELLOW – Unfavorable Variance, Informative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RED – Unfavorable, Trustees Finance/Board action and/or discussions ongoing 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val="1568978873"/>
      </p:ext>
    </p:extLst>
  </p:cSld>
  <p:clrMapOvr>
    <a:masterClrMapping/>
  </p:clrMapOvr>
  <p:transition spd="med">
    <p:random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169"/>
            <a:ext cx="12192000" cy="1066801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b="1">
                <a:solidFill>
                  <a:srgbClr val="3366FF"/>
                </a:solidFill>
                <a:latin typeface="Arial Black" panose="020b0a04020102020204" pitchFamily="34" charset="0"/>
              </a:rPr>
              <a:t>2025 GRAPEVINE FINANCIAL HIGHLIGHTS</a:t>
            </a:r>
            <a:endParaRPr lang="en-US" sz="3200">
              <a:solidFill>
                <a:srgbClr val="3366FF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11582400" cy="5181600"/>
          </a:xfrm>
        </p:spPr>
        <p:txBody>
          <a:bodyPr>
            <a:normAutofit fontScale="85000" lnSpcReduction="10000"/>
          </a:bodyPr>
          <a:lstStyle/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App launch  on September 1, 2023 – Subscribers with access to the App averaged 17,315 in 2025 – a 22% increase compared to 2024.` 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Grapevine print magazine income increased 5% in 2025, mainly due to a 2024 price increase-the first in 12 years-that continues to impact renewals. Subscription income for GV Online, GV Complete and the GV App increased 20% due to growth in the number of subscribers.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2025 Grapevine results were a gross margin on subscriptions of $1,174,238 and a gross margin of $751,851 on other published items. </a:t>
            </a:r>
            <a:r>
              <a:rPr lang="en-US">
                <a:highlight>
                  <a:srgbClr val="FFFF00"/>
                </a:highlight>
                <a:latin typeface="Arial Narrow" pitchFamily="34" charset="0"/>
              </a:rPr>
              <a:t>Operating expenses of $2,243,113 resulted in an operating loss of $299,727 compared to an operating loss of $851,735 in 2024</a:t>
            </a:r>
            <a:r>
              <a:rPr lang="en-US">
                <a:latin typeface="Arial Narrow" pitchFamily="34" charset="0"/>
              </a:rPr>
              <a:t>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General Fund support of La Viña service activity was $480,315 in 2025 compared to</a:t>
            </a:r>
            <a:r>
              <a:rPr lang="en-US">
                <a:highlight>
                  <a:srgbClr val="FFFF00"/>
                </a:highlight>
                <a:latin typeface="Arial Narrow" pitchFamily="34" charset="0"/>
              </a:rPr>
              <a:t> $571,939 </a:t>
            </a:r>
            <a:r>
              <a:rPr lang="en-US">
                <a:latin typeface="Arial Narrow" pitchFamily="34" charset="0"/>
              </a:rPr>
              <a:t>in 2024 and $755,749 in 2023. This is an improvement of $275,434 (36%) in two years.</a:t>
            </a:r>
          </a:p>
          <a:p>
            <a:pPr marL="515938" indent="-515938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>
                <a:srgbClr val="3366FF"/>
              </a:buClr>
              <a:buFont typeface="Wingdings" panose="05000000000000000000" pitchFamily="2" charset="2"/>
              <a:buChar char="v"/>
            </a:pPr>
            <a:r>
              <a:rPr lang="en-US">
                <a:latin typeface="Arial Narrow" pitchFamily="34" charset="0"/>
              </a:rPr>
              <a:t>La Viña circulation increased by 6% in 2025 and 17% in 2024.</a:t>
            </a:r>
          </a:p>
        </p:txBody>
      </p:sp>
    </p:spTree>
    <p:extLst>
      <p:ext uri="{BB962C8B-B14F-4D97-AF65-F5344CB8AC3E}">
        <p14:creationId val="3453148346"/>
      </p:ext>
    </p:extLst>
  </p:cSld>
  <p:clrMapOvr>
    <a:masterClrMapping/>
  </p:clrMapOvr>
  <p:transition spd="med">
    <p:pull/>
  </p:transition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>
          <a:extLst>
            <a:ext uri="{FF2B5EF4-FFF2-40B4-BE49-F238E27FC236}">
              <a16:creationId xmlns:a16="http://schemas.microsoft.com/office/drawing/2014/main" id="{12B692C7-194E-8CEF-5356-B4EDE528AD6C}"/>
            </a:ext>
          </a:extLst>
        </p:cNvPr>
        <p:cNvGrpSpPr/>
        <p:nvPr/>
      </p:nvGrpSpPr>
      <p:grpSpPr>
        <a:xfrm>
          <a:off x="0" y="0"/>
          <a: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40D8F5-2A92-64F9-7A30-16FCEE8B5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5ACE-0499-4162-AF48-071B2A343F0E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BC44BE9-52E7-F51F-6840-529170317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1274" y="2625166"/>
            <a:ext cx="1508305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71281B-E168-6F26-8AB3-556B50FD82BB}"/>
              </a:ext>
            </a:extLst>
          </p:cNvPr>
          <p:cNvSpPr txBox="1"/>
          <p:nvPr/>
        </p:nvSpPr>
        <p:spPr>
          <a:xfrm>
            <a:off x="990600" y="217677"/>
            <a:ext cx="10515600" cy="145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r>
              <a:rPr lang="en-US" altLang="en-US" sz="3200" b="1">
                <a:solidFill>
                  <a:srgbClr val="3366FF"/>
                </a:solidFill>
                <a:latin typeface="Arial Black" panose="020b0a04020102020204" pitchFamily="34" charset="0"/>
                <a:ea typeface="+mj-ea"/>
                <a:cs typeface="+mj-cs"/>
              </a:rPr>
              <a:t>Grapevine Key Financial Indicators (“KFIs”)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GREEN – Favorable Variance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YELLOW – Unfavorable Variance, Informative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RED – Unfavorable, Trustees Finance/Board action and/or discussions ongoing </a:t>
            </a: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54C3312-0B0F-30AC-4F51-EE6969E1C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val="952301363"/>
              </p:ext>
            </p:extLst>
          </p:nvPr>
        </p:nvGraphicFramePr>
        <p:xfrm>
          <a:off x="1447800" y="1828800"/>
          <a:ext cx="9296400" cy="4457315"/>
        </p:xfrm>
        <a:graphic>
          <a:graphicData uri="http://schemas.openxmlformats.org/drawingml/2006/table">
            <a:tbl>
              <a:tblPr firstRow="1" firstCol="1" bandRow="1"/>
              <a:tblGrid>
                <a:gridCol w="2819381">
                  <a:extLst>
                    <a:ext uri="{9D8B030D-6E8A-4147-A177-3AD203B41FA5}">
                      <a16:colId xmlns:a16="http://schemas.microsoft.com/office/drawing/2014/main" val="2744033191"/>
                    </a:ext>
                  </a:extLst>
                </a:gridCol>
                <a:gridCol w="3300749">
                  <a:extLst>
                    <a:ext uri="{9D8B030D-6E8A-4147-A177-3AD203B41FA5}">
                      <a16:colId xmlns:a16="http://schemas.microsoft.com/office/drawing/2014/main" val="3193107873"/>
                    </a:ext>
                  </a:extLst>
                </a:gridCol>
                <a:gridCol w="3176270">
                  <a:extLst>
                    <a:ext uri="{9D8B030D-6E8A-4147-A177-3AD203B41FA5}">
                      <a16:colId xmlns:a16="http://schemas.microsoft.com/office/drawing/2014/main" val="3228222583"/>
                    </a:ext>
                  </a:extLst>
                </a:gridCol>
              </a:tblGrid>
              <a:tr h="586299">
                <a:tc>
                  <a:txBody>
                    <a:bodyPr vert="horz" wrap="square"/>
                    <a:lstStyle/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Indicator</a:t>
                      </a:r>
                      <a:endParaRPr lang="en-US" sz="20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2025 Actual Versus 2025 Budget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2025 Actual Versus 2024 Actual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42148"/>
                  </a:ext>
                </a:extLst>
              </a:tr>
              <a:tr h="681064">
                <a:tc>
                  <a:txBody>
                    <a:bodyPr vert="horz" wrap="square"/>
                    <a:lstStyle/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Subscription Income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$2.063M vs $1.990M</a:t>
                      </a:r>
                    </a:p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4% higher than budget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$2.063M vs $1.957M</a:t>
                      </a:r>
                    </a:p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5% higher than prior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463762"/>
                  </a:ext>
                </a:extLst>
              </a:tr>
              <a:tr h="692909"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Other Published Items Income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$1.163M vs $1.128M</a:t>
                      </a:r>
                    </a:p>
                    <a:p>
                      <a:pPr marL="0" marR="0" ea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3% higher than budget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0" latinLnBrk="0" hangingPunct="0">
                        <a:lnSpc>
                          <a:spcPct val="107000"/>
                        </a:lnSpc>
                        <a:spcBef>
                          <a:spcPts val="11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$1.163M vs $1.080M</a:t>
                      </a:r>
                    </a:p>
                    <a:p>
                      <a:pPr marL="0" marR="0" indent="0" algn="l" defTabSz="914400" rtl="0" eaLnBrk="0" latinLnBrk="0" hangingPunct="0">
                        <a:lnSpc>
                          <a:spcPct val="107000"/>
                        </a:lnSpc>
                        <a:spcBef>
                          <a:spcPts val="11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8% higher than prior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171255"/>
                  </a:ext>
                </a:extLst>
              </a:tr>
              <a:tr h="754049"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Gross Margin-all income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$1.926M vs $1.809M</a:t>
                      </a:r>
                    </a:p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6% higher than budget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$1.926M vs $1.591M</a:t>
                      </a:r>
                    </a:p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21% higher than prior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763459"/>
                  </a:ext>
                </a:extLst>
              </a:tr>
              <a:tr h="661805"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Operating Expenses before depreciation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indent="0" eaLnBrk="0" hangingPunct="0">
                        <a:spcBef>
                          <a:spcPts val="110"/>
                        </a:spcBef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$2.087M vs $2.064M</a:t>
                      </a:r>
                    </a:p>
                    <a:p>
                      <a:pPr marL="0" marR="0" indent="0" eaLnBrk="0" hangingPunct="0">
                        <a:spcBef>
                          <a:spcPts val="110"/>
                        </a:spcBef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1% higher than budget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indent="0" eaLnBrk="0" hangingPunct="0">
                        <a:spcBef>
                          <a:spcPts val="110"/>
                        </a:spcBef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$2.087M vs $2.321M</a:t>
                      </a:r>
                    </a:p>
                    <a:p>
                      <a:pPr marL="0" marR="0" indent="0" eaLnBrk="0" hangingPunct="0">
                        <a:spcBef>
                          <a:spcPts val="110"/>
                        </a:spcBef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11% lower than prior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844649"/>
                  </a:ext>
                </a:extLst>
              </a:tr>
              <a:tr h="877707">
                <a:tc>
                  <a:txBody>
                    <a:bodyPr vert="horz" wrap="square"/>
                    <a:lstStyle/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Operating Loss before depreciation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marL="0" marR="0" indent="0" eaLnBrk="0" hangingPunct="0">
                        <a:spcBef>
                          <a:spcPts val="110"/>
                        </a:spcBef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$(186K) vs $(255K)</a:t>
                      </a:r>
                    </a:p>
                    <a:p>
                      <a:pPr marL="0" marR="0" indent="0" eaLnBrk="0" hangingPunct="0">
                        <a:spcBef>
                          <a:spcPts val="110"/>
                        </a:spcBef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27% higher than budget</a:t>
                      </a:r>
                    </a:p>
                    <a:p>
                      <a:pPr marL="0" marR="0" indent="0" eaLnBrk="0" hangingPunct="0">
                        <a:spcBef>
                          <a:spcPts val="110"/>
                        </a:spcBef>
                        <a:buNone/>
                      </a:pPr>
                      <a:endParaRPr lang="en-US" sz="2000" ker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indent="0" eaLnBrk="0" hangingPunct="0">
                        <a:spcBef>
                          <a:spcPts val="110"/>
                        </a:spcBef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$(186K) vs $(746K)</a:t>
                      </a:r>
                    </a:p>
                    <a:p>
                      <a:pPr marL="0" marR="0" indent="0" eaLnBrk="0" hangingPunct="0">
                        <a:spcBef>
                          <a:spcPts val="110"/>
                        </a:spcBef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75% higher than prior year</a:t>
                      </a:r>
                    </a:p>
                    <a:p>
                      <a:pPr marL="0" marR="0" algn="l" defTabSz="914400" rtl="0" eaLnBrk="0" latinLnBrk="0" hangingPunc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2000" ker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398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val="1581231948"/>
      </p:ext>
    </p:extLst>
  </p:cSld>
  <p:clrMapOvr>
    <a:masterClrMapping/>
  </p:clrMapOvr>
  <p:transition spd="med">
    <p:random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F6D6F-3B22-469F-9F32-CE48DF2D2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solidFill>
                  <a:srgbClr val="0066FF"/>
                </a:solidFill>
                <a:latin typeface="Arial Black" panose="020b0a04020102020204" pitchFamily="34" charset="0"/>
              </a:rPr>
              <a:t>GSO EXPENSES BY CATEGORY IN 2025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861BE-CE45-4536-A3F8-7229E3267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95400"/>
            <a:ext cx="10515600" cy="50292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>
                <a:srgbClr val="3366FF"/>
              </a:buClr>
              <a:buNone/>
            </a:pPr>
            <a:r>
              <a:rPr lang="en-US" sz="2000">
                <a:latin typeface="Arial Narrow" pitchFamily="34" charset="0"/>
              </a:rPr>
              <a:t>Difference column</a:t>
            </a:r>
            <a:r>
              <a:rPr lang="en-US" sz="2000">
                <a:solidFill>
                  <a:srgbClr val="FF0000"/>
                </a:solidFill>
                <a:latin typeface="Arial Narrow" pitchFamily="34" charset="0"/>
              </a:rPr>
              <a:t>: Red = under budget</a:t>
            </a:r>
            <a:r>
              <a:rPr lang="en-US" sz="2000">
                <a:latin typeface="Arial Narrow" pitchFamily="34" charset="0"/>
              </a:rPr>
              <a:t>; Black = over budget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C26876AA-774F-AEE4-33F8-FD1339ABA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val="2688399309"/>
              </p:ext>
            </p:extLst>
          </p:nvPr>
        </p:nvGraphicFramePr>
        <p:xfrm>
          <a:off x="1371600" y="2337196"/>
          <a:ext cx="9296400" cy="4134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7167987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2879256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74703312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815250600"/>
                    </a:ext>
                  </a:extLst>
                </a:gridCol>
              </a:tblGrid>
              <a:tr h="363113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EXPENSE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ACTUAL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BUDGET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063039"/>
                  </a:ext>
                </a:extLst>
              </a:tr>
              <a:tr h="345044">
                <a:tc>
                  <a:txBody>
                    <a:bodyPr vert="horz" wrap="square"/>
                    <a:lstStyle/>
                    <a:p>
                      <a:r>
                        <a:rPr lang="en-US"/>
                        <a:t>Salary and Benefits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11,279,161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10,911,236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tx1"/>
                          </a:solidFill>
                        </a:rPr>
                        <a:t>367,925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2067304"/>
                  </a:ext>
                </a:extLst>
              </a:tr>
              <a:tr h="363113">
                <a:tc>
                  <a:txBody>
                    <a:bodyPr vert="horz" wrap="square"/>
                    <a:lstStyle/>
                    <a:p>
                      <a:r>
                        <a:rPr lang="en-US"/>
                        <a:t>Payroll Taxes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747,864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808,898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rgbClr val="FF0000"/>
                          </a:solidFill>
                        </a:rPr>
                        <a:t>(61,034)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9180604"/>
                  </a:ext>
                </a:extLst>
              </a:tr>
              <a:tr h="363113">
                <a:tc>
                  <a:txBody>
                    <a:bodyPr vert="horz" wrap="square"/>
                    <a:lstStyle/>
                    <a:p>
                      <a:r>
                        <a:rPr lang="en-US"/>
                        <a:t>Professional Fees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1,568,925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2,148,754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rgbClr val="FF0000"/>
                          </a:solidFill>
                        </a:rPr>
                        <a:t>(579,829)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8660115"/>
                  </a:ext>
                </a:extLst>
              </a:tr>
              <a:tr h="349849">
                <a:tc>
                  <a:txBody>
                    <a:bodyPr vert="horz" wrap="square"/>
                    <a:lstStyle/>
                    <a:p>
                      <a:r>
                        <a:rPr lang="en-US"/>
                        <a:t>Printing, Postage, Supplies, and Subs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562,386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553,992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tx1"/>
                          </a:solidFill>
                        </a:rPr>
                        <a:t>8,394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5536858"/>
                  </a:ext>
                </a:extLst>
              </a:tr>
              <a:tr h="349849">
                <a:tc>
                  <a:txBody>
                    <a:bodyPr vert="horz" wrap="square"/>
                    <a:lstStyle/>
                    <a:p>
                      <a:r>
                        <a:rPr lang="en-US"/>
                        <a:t>Data, Automation, &amp; Website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718,367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731,757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rgbClr val="FF0000"/>
                          </a:solidFill>
                        </a:rPr>
                        <a:t>(13,390)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4629320"/>
                  </a:ext>
                </a:extLst>
              </a:tr>
              <a:tr h="363113">
                <a:tc>
                  <a:txBody>
                    <a:bodyPr vert="horz" wrap="square"/>
                    <a:lstStyle/>
                    <a:p>
                      <a:r>
                        <a:rPr lang="en-US"/>
                        <a:t>Insurance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88,147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85,739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tx1"/>
                          </a:solidFill>
                        </a:rPr>
                        <a:t>2,408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7897639"/>
                  </a:ext>
                </a:extLst>
              </a:tr>
              <a:tr h="363113">
                <a:tc>
                  <a:txBody>
                    <a:bodyPr vert="horz" wrap="square"/>
                    <a:lstStyle/>
                    <a:p>
                      <a:r>
                        <a:rPr lang="en-US"/>
                        <a:t>Facility &amp; Equipment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1,368,120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1,322,773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tx1"/>
                          </a:solidFill>
                        </a:rPr>
                        <a:t>45,347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2589424"/>
                  </a:ext>
                </a:extLst>
              </a:tr>
              <a:tr h="363113">
                <a:tc>
                  <a:txBody>
                    <a:bodyPr vert="horz" wrap="square"/>
                    <a:lstStyle/>
                    <a:p>
                      <a:r>
                        <a:rPr lang="en-US"/>
                        <a:t>Travel &amp; Meetings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2,195,212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2,404,038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rgbClr val="FF0000"/>
                          </a:solidFill>
                        </a:rPr>
                        <a:t>(208,826)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5756392"/>
                  </a:ext>
                </a:extLst>
              </a:tr>
              <a:tr h="421244">
                <a:tc>
                  <a:txBody>
                    <a:bodyPr vert="horz" wrap="square"/>
                    <a:lstStyle/>
                    <a:p>
                      <a:r>
                        <a:rPr lang="en-US"/>
                        <a:t>Total Operating Expense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18,528,182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18,967,187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rgbClr val="FF0000"/>
                          </a:solidFill>
                        </a:rPr>
                        <a:t>(439,005)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0984685"/>
                  </a:ext>
                </a:extLst>
              </a:tr>
              <a:tr h="421244">
                <a:tc>
                  <a:txBody>
                    <a:bodyPr vert="horz" wrap="square"/>
                    <a:lstStyle/>
                    <a:p>
                      <a:r>
                        <a:rPr lang="en-US"/>
                        <a:t>Depreciation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751,325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/>
                        <a:t>947,623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rgbClr val="FF0000"/>
                          </a:solidFill>
                        </a:rPr>
                        <a:t>(196,298)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2375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val="1102725722"/>
      </p:ext>
    </p:extLst>
  </p:cSld>
  <p:clrMapOvr>
    <a:masterClrMapping/>
  </p:clrMapOvr>
  <p:transition spd="med">
    <p:pull/>
  </p:transition>
  <p:timing/>
</p:sld>
</file>

<file path=ppt/tags/tag1.xml><?xml version="1.0" encoding="utf-8"?>
<p:tagLst xmlns:p="http://schemas.openxmlformats.org/presentationml/2006/main">
  <p:tag name="AS_NET" val="8.0.27"/>
  <p:tag name="AS_OS" val="Unix 5.15.0.1102"/>
  <p:tag name="AS_RELEASE_DATE" val="2024.06.14"/>
  <p:tag name="AS_TITLE" val="Aspose.Slides for .NET6"/>
  <p:tag name="AS_VERSION" val="24.6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 panose="020f0502020204030204"/>
        <a:ea typeface="Calibri" panose="020f05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 panose="020f0502020204030204"/>
        <a:ea typeface="Calibri" panose="020f05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>GSO</Company>
  <PresentationFormat>Widescreen</PresentationFormat>
  <Paragraphs>118</Paragraphs>
  <Slides>28</Slides>
  <Notes>22</Notes>
  <TotalTime>23421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baseType="lpstr" size="36">
      <vt:lpstr>Arial</vt:lpstr>
      <vt:lpstr>Calibri Light</vt:lpstr>
      <vt:lpstr>Calibri</vt:lpstr>
      <vt:lpstr>Arial Rounded MT Bold</vt:lpstr>
      <vt:lpstr>Arial Narrow</vt:lpstr>
      <vt:lpstr>Arial Black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2025 AAWS/GSB (GSO) FINANCIAL HIGHLIGHTS</vt:lpstr>
      <vt:lpstr>PowerPoint Presentation</vt:lpstr>
      <vt:lpstr>2025 GRAPEVINE FINANCIAL HIGHLIGHTS</vt:lpstr>
      <vt:lpstr>PowerPoint Presentation</vt:lpstr>
      <vt:lpstr>GSO EXPENSES BY CATEGORY IN 2025</vt:lpstr>
      <vt:lpstr>INFLATION ADJUSTED GSO EXPENSE HISTORY</vt:lpstr>
      <vt:lpstr>2026 GSO BUDGET</vt:lpstr>
      <vt:lpstr>2026 GRAPEVINE BUDGET</vt:lpstr>
      <vt:lpstr>THROUGH OUR OWN SELF-SUPPORT </vt:lpstr>
      <vt:lpstr>PowerPoint Presentation</vt:lpstr>
      <vt:lpstr>CONTRIBUTIONS BY TYPE OF CONTRIBUTOR2025</vt:lpstr>
      <vt:lpstr>CONTRIBUTIONS STATISTICS 2025</vt:lpstr>
      <vt:lpstr>PowerPoint Presentation</vt:lpstr>
      <vt:lpstr>GSO OPERATING EXPENSES – 2025FINANCIAL STATEMENT EXPENSE CATEGORIESPERCENTAGE BREAKDOWN</vt:lpstr>
      <vt:lpstr>GSO PROFESSIONAL FEES– 2025PERCENTAGE BREAKDOWN</vt:lpstr>
      <vt:lpstr>GRAPEVINE OPERATING EXPENSES – 2025FINANCIAL STATEMENT EXPENSE CATEGORIESPERCENTAGE BREAKDOWN</vt:lpstr>
      <vt:lpstr>2025 PRUDENT RESERVE </vt:lpstr>
      <vt:lpstr>2026 ANTICIPATED RESERVE FUND ACTIVITY</vt:lpstr>
      <vt:lpstr>RESERVE FUND DRAWDOWNS BY USE 2025-26</vt:lpstr>
      <vt:lpstr>USES OF GSB’s RESERVE FUND </vt:lpstr>
      <vt:lpstr>INTERNATIONAL CONVENTION</vt:lpstr>
      <vt:lpstr>2025 GSO CAPITAL PROJECTS REPORT</vt:lpstr>
      <vt:lpstr>2025 GSO CAPITAL PROJECTS REPORT CONTINUED</vt:lpstr>
      <vt:lpstr>THANK YOU</vt:lpstr>
    </vt:vector>
  </TitlesOfParts>
  <LinksUpToDate>0</LinksUpToDate>
  <SharedDoc>0</SharedDoc>
  <HyperlinksChanged>0</HyperlinksChanged>
  <Application>Aspose.Slides for .NET</Application>
  <AppVersion>24.0600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58th General Service Conference Finance  Presentation</dc:title>
  <dc:creator>regionalforumssa</dc:creator>
  <cp:lastModifiedBy>Konigstein, Paul</cp:lastModifiedBy>
  <cp:revision>5351</cp:revision>
  <cp:lastPrinted>2025-04-01T15:42:14.000</cp:lastPrinted>
  <dcterms:created xsi:type="dcterms:W3CDTF">2008-03-11T16:16:33Z</dcterms:created>
  <dcterms:modified xsi:type="dcterms:W3CDTF">2026-06-17T01:06:11Z</dcterms:modified>
</cp:coreProperties>
</file>